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20" r:id="rId14"/>
    <p:sldId id="321" r:id="rId15"/>
    <p:sldId id="308" r:id="rId16"/>
    <p:sldId id="315" r:id="rId17"/>
    <p:sldId id="314" r:id="rId18"/>
    <p:sldId id="316" r:id="rId19"/>
    <p:sldId id="317" r:id="rId20"/>
    <p:sldId id="323" r:id="rId21"/>
    <p:sldId id="270" r:id="rId22"/>
    <p:sldId id="324" r:id="rId23"/>
    <p:sldId id="325" r:id="rId24"/>
    <p:sldId id="271" r:id="rId25"/>
    <p:sldId id="272" r:id="rId26"/>
    <p:sldId id="273" r:id="rId27"/>
    <p:sldId id="326" r:id="rId28"/>
    <p:sldId id="274" r:id="rId29"/>
    <p:sldId id="327" r:id="rId30"/>
    <p:sldId id="275" r:id="rId31"/>
    <p:sldId id="276" r:id="rId32"/>
    <p:sldId id="277" r:id="rId33"/>
    <p:sldId id="278" r:id="rId34"/>
    <p:sldId id="328" r:id="rId35"/>
    <p:sldId id="279" r:id="rId36"/>
    <p:sldId id="332" r:id="rId37"/>
    <p:sldId id="312" r:id="rId38"/>
    <p:sldId id="281" r:id="rId39"/>
    <p:sldId id="282" r:id="rId40"/>
    <p:sldId id="283" r:id="rId41"/>
    <p:sldId id="284" r:id="rId42"/>
    <p:sldId id="309" r:id="rId43"/>
    <p:sldId id="285" r:id="rId44"/>
    <p:sldId id="286" r:id="rId45"/>
    <p:sldId id="287" r:id="rId46"/>
    <p:sldId id="329" r:id="rId47"/>
    <p:sldId id="288" r:id="rId48"/>
    <p:sldId id="310" r:id="rId49"/>
    <p:sldId id="289" r:id="rId50"/>
    <p:sldId id="330" r:id="rId51"/>
    <p:sldId id="290" r:id="rId52"/>
    <p:sldId id="291" r:id="rId53"/>
    <p:sldId id="292" r:id="rId54"/>
    <p:sldId id="331" r:id="rId55"/>
    <p:sldId id="319" r:id="rId56"/>
    <p:sldId id="333" r:id="rId57"/>
    <p:sldId id="294" r:id="rId58"/>
    <p:sldId id="295" r:id="rId59"/>
    <p:sldId id="296" r:id="rId60"/>
    <p:sldId id="297" r:id="rId61"/>
    <p:sldId id="298" r:id="rId62"/>
    <p:sldId id="299" r:id="rId63"/>
    <p:sldId id="300" r:id="rId64"/>
    <p:sldId id="301" r:id="rId65"/>
    <p:sldId id="311" r:id="rId66"/>
    <p:sldId id="302" r:id="rId67"/>
    <p:sldId id="303" r:id="rId68"/>
    <p:sldId id="304" r:id="rId69"/>
    <p:sldId id="305" r:id="rId70"/>
    <p:sldId id="306" r:id="rId71"/>
    <p:sldId id="307" r:id="rId7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CEEE"/>
    <a:srgbClr val="E8AF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81"/>
    <p:restoredTop sz="70154" autoAdjust="0"/>
  </p:normalViewPr>
  <p:slideViewPr>
    <p:cSldViewPr showGuides="1">
      <p:cViewPr>
        <p:scale>
          <a:sx n="68" d="100"/>
          <a:sy n="68" d="100"/>
        </p:scale>
        <p:origin x="2336" y="144"/>
      </p:cViewPr>
      <p:guideLst>
        <p:guide orient="horz" pos="3072"/>
        <p:guide pos="4096"/>
      </p:guideLst>
    </p:cSldViewPr>
  </p:slideViewPr>
  <p:notesTextViewPr>
    <p:cViewPr>
      <p:scale>
        <a:sx n="1" d="1"/>
        <a:sy n="1" d="1"/>
      </p:scale>
      <p:origin x="0" y="0"/>
    </p:cViewPr>
  </p:notesTextViewPr>
  <p:sorterViewPr>
    <p:cViewPr>
      <p:scale>
        <a:sx n="100" d="100"/>
        <a:sy n="100" d="100"/>
      </p:scale>
      <p:origin x="0" y="340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9163835"/>
      </p:ext>
    </p:extLst>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pPr marL="357187" indent="-357187">
              <a:buSzPct val="100000"/>
              <a:buAutoNum type="arabicPeriod"/>
            </a:pPr>
            <a:r>
              <a:t>This presentation is intended for freshwater macroinvertebrate trainers leading experiences in identification to the Order and some Family level. It is not for general life history, strictly for ID, however, organized by sensitivity for ease of teaching. </a:t>
            </a:r>
          </a:p>
          <a:p>
            <a:pPr marL="357187" indent="-357187">
              <a:buSzPct val="100000"/>
              <a:buAutoNum type="arabicPeriod"/>
            </a:pPr>
            <a:r>
              <a:t>We call this the ‘Volunteer level’ and  really it is meant as a beginner’s guide to aquatic macroinvertebrate identification and follows most (not all) volunteer bio-monitoring program taxa lists. </a:t>
            </a:r>
          </a:p>
          <a:p>
            <a:pPr marL="357187" indent="-357187">
              <a:buSzPct val="100000"/>
              <a:buAutoNum type="arabicPeriod"/>
            </a:pPr>
            <a:r>
              <a:t>NOTE: Trainer can delete slides that are not in your taxa list. This presentation is not exhaustive for everything you should know about identification, but is intended as a supplement to your own presentations used in trainings. Again, it is focused on identification, not life history traits (i.e. life cycle, aquatic habitats, functional feeding groups,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2. Different order look very similar – mayfly and a stonefly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3. Some of these are very small “macro” only just visible to naked eye…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How does one learn? To see? Insert strategies to ID and to train</a:t>
            </a:r>
          </a:p>
          <a:p>
            <a:r>
              <a:t>To learn macro ID: show bubble of components</a:t>
            </a:r>
          </a:p>
          <a:p>
            <a:endParaRPr/>
          </a:p>
          <a:p>
            <a:r>
              <a:t>OVERALL</a:t>
            </a:r>
          </a:p>
          <a:p>
            <a:pPr marL="304800" indent="-304800">
              <a:buClr>
                <a:srgbClr val="000000"/>
              </a:buClr>
              <a:buSzPts val="1600"/>
              <a:buFont typeface="Arial"/>
              <a:buChar char="•"/>
            </a:pPr>
            <a:r>
              <a:t>hands-on with live macros in the field (in RED) category of the best</a:t>
            </a:r>
          </a:p>
          <a:p>
            <a:pPr marL="304800" indent="-304800">
              <a:buClr>
                <a:srgbClr val="000000"/>
              </a:buClr>
              <a:buSzPts val="1600"/>
              <a:buFont typeface="Arial"/>
              <a:buChar char="•"/>
            </a:pPr>
            <a:r>
              <a:t>Confirmation of IDs is imperative for your learning</a:t>
            </a:r>
          </a:p>
          <a:p>
            <a:pPr marL="304800" indent="-304800">
              <a:buClr>
                <a:srgbClr val="000000"/>
              </a:buClr>
              <a:buSzPts val="1600"/>
              <a:buFont typeface="Arial"/>
              <a:buChar char="•"/>
            </a:pPr>
            <a:r>
              <a:t>Time – take it slow  and ID at your own pace learning</a:t>
            </a:r>
          </a:p>
          <a:p>
            <a:pPr marL="304800" indent="-304800">
              <a:buClr>
                <a:srgbClr val="000000"/>
              </a:buClr>
              <a:buSzPts val="1600"/>
              <a:buFont typeface="Arial"/>
              <a:buChar char="•"/>
            </a:pPr>
            <a:r>
              <a:t>Use a Key, know your characteristics</a:t>
            </a:r>
          </a:p>
          <a:p>
            <a:pPr marL="304800" indent="-304800">
              <a:buClr>
                <a:srgbClr val="000000"/>
              </a:buClr>
              <a:buSzPts val="1600"/>
              <a:buFont typeface="Arial"/>
              <a:buChar char="•"/>
            </a:pPr>
            <a:r>
              <a:t>Receive guidance to start</a:t>
            </a:r>
          </a:p>
          <a:p>
            <a:pPr marL="304800" indent="-304800">
              <a:buClr>
                <a:srgbClr val="000000"/>
              </a:buClr>
              <a:buSzPts val="1600"/>
              <a:buFont typeface="Arial"/>
              <a:buChar char="•"/>
            </a:pPr>
            <a:r>
              <a:t>Have fun (no stress)</a:t>
            </a:r>
          </a:p>
          <a:p>
            <a:pPr marL="304800" indent="-304800">
              <a:buClr>
                <a:srgbClr val="000000"/>
              </a:buClr>
              <a:buSzPts val="1600"/>
              <a:buFont typeface="Arial"/>
              <a:buChar char="•"/>
            </a:pPr>
            <a:r>
              <a:t>Repetition</a:t>
            </a:r>
          </a:p>
          <a:p>
            <a:pPr marL="304800" indent="-304800">
              <a:buClr>
                <a:srgbClr val="000000"/>
              </a:buClr>
              <a:buSzPts val="1600"/>
              <a:buFont typeface="Arial"/>
              <a:buChar char="•"/>
            </a:pPr>
            <a:r>
              <a:t>Preserved specimens</a:t>
            </a:r>
          </a:p>
          <a:p>
            <a:pPr marL="304800" indent="-304800">
              <a:buClr>
                <a:srgbClr val="000000"/>
              </a:buClr>
              <a:buSzPts val="1600"/>
              <a:buFont typeface="Arial"/>
              <a:buChar char="•"/>
            </a:pPr>
            <a:r>
              <a:t>Time looking closer</a:t>
            </a:r>
          </a:p>
          <a:p>
            <a:endParaRPr/>
          </a:p>
          <a:p>
            <a:r>
              <a:t>ONCE ID’ing</a:t>
            </a:r>
          </a:p>
          <a:p>
            <a:pPr marL="304800" indent="-304800">
              <a:buClr>
                <a:srgbClr val="000000"/>
              </a:buClr>
              <a:buSzPts val="1600"/>
              <a:buAutoNum type="arabicPeriod"/>
            </a:pPr>
            <a:r>
              <a:t>Look at characteristic features</a:t>
            </a:r>
          </a:p>
          <a:p>
            <a:pPr marL="304800" indent="-304800">
              <a:buClr>
                <a:srgbClr val="000000"/>
              </a:buClr>
              <a:buSzPts val="1600"/>
              <a:buAutoNum type="arabicPeriod"/>
            </a:pPr>
            <a:r>
              <a:t>Go slow</a:t>
            </a:r>
          </a:p>
          <a:p>
            <a:pPr marL="304800" indent="-304800">
              <a:buClr>
                <a:srgbClr val="000000"/>
              </a:buClr>
              <a:buSzPts val="1600"/>
              <a:buAutoNum type="arabicPeriod"/>
            </a:pPr>
            <a:r>
              <a:t>Repeat</a:t>
            </a:r>
          </a:p>
          <a:p>
            <a:pPr marL="304800" indent="-304800">
              <a:buClr>
                <a:srgbClr val="000000"/>
              </a:buClr>
              <a:buSzPts val="1600"/>
              <a:buAutoNum type="arabicPeriod"/>
            </a:pPr>
            <a:r>
              <a:t>Go through a key</a:t>
            </a:r>
          </a:p>
          <a:p>
            <a:r>
              <a:t>de, have each number come out separately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How does one learn? To see? Insert strategies to ID and to train</a:t>
            </a:r>
          </a:p>
          <a:p>
            <a:r>
              <a:t>To learn macro ID: show bubble of components</a:t>
            </a:r>
          </a:p>
          <a:p>
            <a:endParaRPr/>
          </a:p>
          <a:p>
            <a:r>
              <a:t>OVERALL</a:t>
            </a:r>
          </a:p>
          <a:p>
            <a:pPr marL="304800" indent="-304800">
              <a:buClr>
                <a:srgbClr val="000000"/>
              </a:buClr>
              <a:buSzPts val="1600"/>
              <a:buFont typeface="Arial"/>
              <a:buChar char="•"/>
            </a:pPr>
            <a:r>
              <a:t>hands-on with live macros in the field (in RED) category of the best</a:t>
            </a:r>
          </a:p>
          <a:p>
            <a:pPr marL="304800" indent="-304800">
              <a:buClr>
                <a:srgbClr val="000000"/>
              </a:buClr>
              <a:buSzPts val="1600"/>
              <a:buFont typeface="Arial"/>
              <a:buChar char="•"/>
            </a:pPr>
            <a:r>
              <a:t>Confirmation of IDs is imperative for your learning</a:t>
            </a:r>
          </a:p>
          <a:p>
            <a:pPr marL="304800" indent="-304800">
              <a:buClr>
                <a:srgbClr val="000000"/>
              </a:buClr>
              <a:buSzPts val="1600"/>
              <a:buFont typeface="Arial"/>
              <a:buChar char="•"/>
            </a:pPr>
            <a:r>
              <a:t>Time – take it slow  and ID at your own pace learning</a:t>
            </a:r>
          </a:p>
          <a:p>
            <a:pPr marL="304800" indent="-304800">
              <a:buClr>
                <a:srgbClr val="000000"/>
              </a:buClr>
              <a:buSzPts val="1600"/>
              <a:buFont typeface="Arial"/>
              <a:buChar char="•"/>
            </a:pPr>
            <a:r>
              <a:t>Use a Key, know your characteristics</a:t>
            </a:r>
          </a:p>
          <a:p>
            <a:pPr marL="304800" indent="-304800">
              <a:buClr>
                <a:srgbClr val="000000"/>
              </a:buClr>
              <a:buSzPts val="1600"/>
              <a:buFont typeface="Arial"/>
              <a:buChar char="•"/>
            </a:pPr>
            <a:r>
              <a:t>Receive guidance to start</a:t>
            </a:r>
          </a:p>
          <a:p>
            <a:pPr marL="304800" indent="-304800">
              <a:buClr>
                <a:srgbClr val="000000"/>
              </a:buClr>
              <a:buSzPts val="1600"/>
              <a:buFont typeface="Arial"/>
              <a:buChar char="•"/>
            </a:pPr>
            <a:r>
              <a:t>Have fun (no stress)</a:t>
            </a:r>
          </a:p>
          <a:p>
            <a:pPr marL="304800" indent="-304800">
              <a:buClr>
                <a:srgbClr val="000000"/>
              </a:buClr>
              <a:buSzPts val="1600"/>
              <a:buFont typeface="Arial"/>
              <a:buChar char="•"/>
            </a:pPr>
            <a:r>
              <a:t>Repetition</a:t>
            </a:r>
          </a:p>
          <a:p>
            <a:pPr marL="304800" indent="-304800">
              <a:buClr>
                <a:srgbClr val="000000"/>
              </a:buClr>
              <a:buSzPts val="1600"/>
              <a:buFont typeface="Arial"/>
              <a:buChar char="•"/>
            </a:pPr>
            <a:r>
              <a:t>Preserved specimens</a:t>
            </a:r>
          </a:p>
          <a:p>
            <a:pPr marL="304800" indent="-304800">
              <a:buClr>
                <a:srgbClr val="000000"/>
              </a:buClr>
              <a:buSzPts val="1600"/>
              <a:buFont typeface="Arial"/>
              <a:buChar char="•"/>
            </a:pPr>
            <a:r>
              <a:t>Time looking closer</a:t>
            </a:r>
          </a:p>
          <a:p>
            <a:endParaRPr/>
          </a:p>
          <a:p>
            <a:r>
              <a:t>ONCE ID’ing</a:t>
            </a:r>
          </a:p>
          <a:p>
            <a:pPr marL="304800" indent="-304800">
              <a:buClr>
                <a:srgbClr val="000000"/>
              </a:buClr>
              <a:buSzPts val="1600"/>
              <a:buAutoNum type="arabicPeriod"/>
            </a:pPr>
            <a:r>
              <a:t>Look at characteristic features</a:t>
            </a:r>
          </a:p>
          <a:p>
            <a:pPr marL="304800" indent="-304800">
              <a:buClr>
                <a:srgbClr val="000000"/>
              </a:buClr>
              <a:buSzPts val="1600"/>
              <a:buAutoNum type="arabicPeriod"/>
            </a:pPr>
            <a:r>
              <a:t>Go slow</a:t>
            </a:r>
          </a:p>
          <a:p>
            <a:pPr marL="304800" indent="-304800">
              <a:buClr>
                <a:srgbClr val="000000"/>
              </a:buClr>
              <a:buSzPts val="1600"/>
              <a:buAutoNum type="arabicPeriod"/>
            </a:pPr>
            <a:r>
              <a:t>Repeat</a:t>
            </a:r>
          </a:p>
          <a:p>
            <a:pPr marL="304800" indent="-304800">
              <a:buClr>
                <a:srgbClr val="000000"/>
              </a:buClr>
              <a:buSzPts val="1600"/>
              <a:buAutoNum type="arabicPeriod"/>
            </a:pPr>
            <a:r>
              <a:t>Go through a key</a:t>
            </a:r>
          </a:p>
          <a:p>
            <a:r>
              <a:t>de, have each number come out separately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rPr lang="en-US" dirty="0"/>
              <a:t>Some </a:t>
            </a:r>
            <a:r>
              <a:rPr lang="en-US" baseline="0" dirty="0"/>
              <a:t>taxa in your samples might be different sizes. </a:t>
            </a:r>
          </a:p>
          <a:p>
            <a:r>
              <a:rPr lang="en-US" baseline="0" dirty="0"/>
              <a:t> </a:t>
            </a:r>
          </a:p>
          <a:p>
            <a:r>
              <a:rPr lang="en-US" baseline="0" dirty="0"/>
              <a:t>Reasons why: </a:t>
            </a:r>
          </a:p>
          <a:p>
            <a:r>
              <a:rPr lang="en-US" baseline="0" dirty="0"/>
              <a:t>	Might be different species that look </a:t>
            </a:r>
            <a:r>
              <a:rPr lang="en-US" baseline="0" dirty="0" err="1"/>
              <a:t>similiar</a:t>
            </a:r>
            <a:r>
              <a:rPr lang="en-US" baseline="0" dirty="0"/>
              <a:t> </a:t>
            </a:r>
          </a:p>
          <a:p>
            <a:r>
              <a:rPr lang="en-US" baseline="0" dirty="0"/>
              <a:t>	Might have different cohorts (</a:t>
            </a:r>
            <a:r>
              <a:rPr lang="en-US" baseline="0" dirty="0" err="1"/>
              <a:t>multivoltine</a:t>
            </a:r>
            <a:r>
              <a:rPr lang="en-US" baseline="0" dirty="0"/>
              <a:t>) within the species</a:t>
            </a:r>
          </a:p>
          <a:p>
            <a:r>
              <a:rPr lang="en-US" baseline="0" dirty="0"/>
              <a:t> 	Might have different development by individuals </a:t>
            </a:r>
            <a:r>
              <a:rPr lang="en-US" baseline="0" dirty="0" err="1"/>
              <a:t>ie</a:t>
            </a:r>
            <a:r>
              <a:rPr lang="en-US" baseline="0" dirty="0"/>
              <a:t>: instar (</a:t>
            </a:r>
            <a:r>
              <a:rPr lang="en-US" sz="1600" b="0" i="0" dirty="0">
                <a:effectLst/>
                <a:latin typeface="Helvetica Neue"/>
                <a:ea typeface="Helvetica Neue"/>
                <a:cs typeface="Helvetica Neue"/>
                <a:sym typeface="Helvetica Neue"/>
              </a:rPr>
              <a:t>a phase between two periods of molting in the development of an insect larva)</a:t>
            </a:r>
            <a:endParaRPr lang="en-US" baseline="0" dirty="0"/>
          </a:p>
          <a:p>
            <a:endParaRPr lang="en-US" baseline="0" dirty="0"/>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rPr lang="en-US" dirty="0"/>
              <a:t>Sometimes</a:t>
            </a:r>
            <a:r>
              <a:rPr lang="en-US" baseline="0" dirty="0"/>
              <a:t> it is easier to look at the insects with a broad view.   Group them by likeness first before attempting to identify.</a:t>
            </a:r>
          </a:p>
          <a:p>
            <a:endParaRPr lang="en-US" baseline="0" dirty="0"/>
          </a:p>
          <a:p>
            <a:r>
              <a:rPr lang="en-US" baseline="0" dirty="0"/>
              <a:t>The above group of three tailed individuals (mayflies) were grouped into small groups of likeness.  It is likely that the smaller groups are different families.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rPr lang="en-US" dirty="0"/>
              <a:t>Broken or damaged specimens can</a:t>
            </a:r>
            <a:r>
              <a:rPr lang="en-US" baseline="0" dirty="0"/>
              <a:t> occur from various reasons.  It is our hope that this does not occur and that we treat the specimens as carefully as possible to prevent damage. </a:t>
            </a:r>
          </a:p>
          <a:p>
            <a:endParaRPr lang="en-US" baseline="0" dirty="0"/>
          </a:p>
          <a:p>
            <a:r>
              <a:rPr lang="en-US" baseline="0" dirty="0"/>
              <a:t>Even with damaged individuals it might be possible to discern characteristics by knowing that the insects have bilateral symmetry. (Bilateral Symmetry is </a:t>
            </a:r>
            <a:r>
              <a:rPr lang="en-US" sz="1600" b="0" i="0" dirty="0">
                <a:effectLst/>
                <a:latin typeface="Helvetica Neue"/>
                <a:ea typeface="Helvetica Neue"/>
                <a:cs typeface="Helvetica Neue"/>
                <a:sym typeface="Helvetica Neue"/>
              </a:rPr>
              <a:t>the property of being divisible into symmetrical halves on either side of a unique plane.) </a:t>
            </a:r>
          </a:p>
          <a:p>
            <a:endParaRPr lang="en-US" sz="1600" b="0" i="0" dirty="0">
              <a:effectLst/>
              <a:latin typeface="Helvetica Neue"/>
              <a:sym typeface="Helvetica Neue"/>
            </a:endParaRPr>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rPr lang="en-US" dirty="0"/>
              <a:t>Broken or damaged specimens can</a:t>
            </a:r>
            <a:r>
              <a:rPr lang="en-US" baseline="0" dirty="0"/>
              <a:t> occur from various reasons.  It is our hope that this does not occur and that we treat the specimens as carefully as possible to prevent damage. </a:t>
            </a:r>
          </a:p>
          <a:p>
            <a:endParaRPr lang="en-US" baseline="0" dirty="0"/>
          </a:p>
          <a:p>
            <a:r>
              <a:rPr lang="en-US" baseline="0" dirty="0"/>
              <a:t>Even with damaged individuals it might be possible to discern characteristics by knowing that the insects have bilateral symmetry. (Bilateral Symmetry is </a:t>
            </a:r>
            <a:r>
              <a:rPr lang="en-US" sz="1600" b="0" i="0" dirty="0">
                <a:effectLst/>
                <a:latin typeface="Helvetica Neue"/>
                <a:ea typeface="Helvetica Neue"/>
                <a:cs typeface="Helvetica Neue"/>
                <a:sym typeface="Helvetica Neue"/>
              </a:rPr>
              <a:t>the property of being divisible into symmetrical halves on either side of a unique plane.) </a:t>
            </a:r>
          </a:p>
          <a:p>
            <a:endParaRPr lang="en-US" sz="1600" b="0" i="0" dirty="0">
              <a:effectLst/>
              <a:latin typeface="Helvetica Neue"/>
              <a:ea typeface="Helvetica Neue"/>
              <a:cs typeface="Helvetica Neue"/>
              <a:sym typeface="Helvetica Neue"/>
            </a:endParaRPr>
          </a:p>
          <a:p>
            <a:r>
              <a:rPr lang="en-US" sz="1600" b="0" i="0" dirty="0">
                <a:effectLst/>
                <a:latin typeface="Helvetica Neue"/>
                <a:ea typeface="Helvetica Neue"/>
                <a:cs typeface="Helvetica Neue"/>
                <a:sym typeface="Helvetica Neue"/>
              </a:rPr>
              <a:t>The above</a:t>
            </a:r>
            <a:r>
              <a:rPr lang="en-US" sz="1600" b="0" i="0" baseline="0" dirty="0">
                <a:effectLst/>
                <a:latin typeface="Helvetica Neue"/>
                <a:ea typeface="Helvetica Neue"/>
                <a:cs typeface="Helvetica Neue"/>
                <a:sym typeface="Helvetica Neue"/>
              </a:rPr>
              <a:t> damaged specimen can still be </a:t>
            </a:r>
            <a:r>
              <a:rPr lang="en-US" sz="1600" b="0" i="0" baseline="0" dirty="0" err="1">
                <a:effectLst/>
                <a:latin typeface="Helvetica Neue"/>
                <a:ea typeface="Helvetica Neue"/>
                <a:cs typeface="Helvetica Neue"/>
                <a:sym typeface="Helvetica Neue"/>
              </a:rPr>
              <a:t>ided</a:t>
            </a:r>
            <a:r>
              <a:rPr lang="en-US" sz="1600" b="0" i="0" baseline="0" dirty="0">
                <a:effectLst/>
                <a:latin typeface="Helvetica Neue"/>
                <a:ea typeface="Helvetica Neue"/>
                <a:cs typeface="Helvetica Neue"/>
                <a:sym typeface="Helvetica Neue"/>
              </a:rPr>
              <a:t> because of bilateral symmetry.  We know that it has missing legs because the other side has legs.  The antenna are difficult to see because both are broken off close to the head above the eyes. </a:t>
            </a:r>
          </a:p>
          <a:p>
            <a:endParaRPr lang="en-US" sz="1600" b="0" i="0" baseline="0" dirty="0">
              <a:effectLst/>
              <a:latin typeface="Helvetica Neue"/>
              <a:ea typeface="Helvetica Neue"/>
              <a:cs typeface="Helvetica Neue"/>
              <a:sym typeface="Helvetica Neue"/>
            </a:endParaRPr>
          </a:p>
          <a:p>
            <a:r>
              <a:rPr lang="en-US" sz="1600" b="0" i="0" baseline="0" dirty="0">
                <a:effectLst/>
                <a:latin typeface="Helvetica Neue"/>
                <a:ea typeface="Helvetica Neue"/>
                <a:cs typeface="Helvetica Neue"/>
                <a:sym typeface="Helvetica Neue"/>
              </a:rPr>
              <a:t>When counting, only count individuals with heads to avoid double counting specimens.</a:t>
            </a:r>
            <a:endParaRPr lang="en-US" sz="1600" b="0" i="0" dirty="0">
              <a:effectLst/>
              <a:latin typeface="Helvetica Neue"/>
              <a:ea typeface="Helvetica Neue"/>
              <a:cs typeface="Helvetica Neue"/>
              <a:sym typeface="Helvetica Neue"/>
            </a:endParaRPr>
          </a:p>
          <a:p>
            <a:endParaRPr lang="en-US" sz="1600" b="0" i="0" dirty="0">
              <a:effectLst/>
              <a:latin typeface="Helvetica Neue"/>
              <a:sym typeface="Helvetica Neue"/>
            </a:endParaRPr>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rPr lang="en-US" dirty="0"/>
              <a:t>Midge</a:t>
            </a:r>
            <a:r>
              <a:rPr lang="en-US" baseline="0" dirty="0"/>
              <a:t> larvae, </a:t>
            </a:r>
            <a:r>
              <a:rPr lang="en-US" dirty="0"/>
              <a:t>black fly larvae, beetle larvae</a:t>
            </a:r>
            <a:r>
              <a:rPr lang="en-US" baseline="0" dirty="0"/>
              <a:t> as well as early instars are easily looked over!  Make sure to comb through your samples.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When working with live macroinvertebrates there are many tips to making this a less stressful experience for both you and the organism!</a:t>
            </a:r>
          </a:p>
          <a:p>
            <a:pPr marL="317500" indent="-317500">
              <a:buSzPct val="100000"/>
              <a:buAutoNum type="arabicPeriod"/>
            </a:pPr>
            <a:r>
              <a:t>Tools to use: Small paint brush and/or plastic spoon, white sorting pan, petri dish, or even ice cube tray (white so you can see them better)</a:t>
            </a:r>
          </a:p>
          <a:p>
            <a:pPr marL="317500" indent="-317500">
              <a:buSzPct val="100000"/>
              <a:buAutoNum type="arabicPeriod"/>
            </a:pPr>
            <a:r>
              <a:t>Best to work from a stable foundation (table)</a:t>
            </a:r>
          </a:p>
          <a:p>
            <a:endParaRPr/>
          </a:p>
          <a:p>
            <a:r>
              <a:t>Reminders: all to reduce stress and enable them to be returned live to the collection site</a:t>
            </a:r>
          </a:p>
          <a:p>
            <a:pPr marL="317500" indent="-317500">
              <a:buSzPct val="100000"/>
              <a:buAutoNum type="arabicPeriod"/>
            </a:pPr>
            <a:r>
              <a:t>The macroinvertebrate must always be submerged in water! Best is the stream/river water they came from. </a:t>
            </a:r>
          </a:p>
          <a:p>
            <a:pPr marL="317500" indent="-317500">
              <a:buSzPct val="100000"/>
              <a:buAutoNum type="arabicPeriod"/>
            </a:pPr>
            <a:r>
              <a:t>Best to keep them in the shade, cooler temperatures (this reduces their stress and keeps more oxygen in the water)- in your collection bucket you can put ice packs in to keep it cool</a:t>
            </a:r>
          </a:p>
          <a:p>
            <a:pPr marL="317500" indent="-317500">
              <a:buSzPct val="100000"/>
              <a:buAutoNum type="arabicPeriod"/>
            </a:pPr>
            <a:r>
              <a:t>Minimize handling time</a:t>
            </a:r>
          </a:p>
          <a:p>
            <a:pPr marL="317500" indent="-317500">
              <a:buSzPct val="100000"/>
              <a:buAutoNum type="arabicPeriod"/>
            </a:pPr>
            <a:r>
              <a:t>They need oxygen! Add a bubbler to your bucket to supply oxygen (see image of Styrofoam cooler that comes with bubbler)</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Go through definition…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rPr dirty="0"/>
              <a:t>The ability to identify the different taxa relies heavily on knowing their forms and characteristics that gives them their classification.</a:t>
            </a:r>
          </a:p>
          <a:p>
            <a:endParaRPr dirty="0"/>
          </a:p>
          <a:p>
            <a:r>
              <a:rPr dirty="0"/>
              <a:t>NOTE: </a:t>
            </a:r>
          </a:p>
          <a:p>
            <a:pPr marL="228600" indent="-228600">
              <a:buSzPct val="100000"/>
              <a:buFont typeface="Arial"/>
              <a:buChar char="•"/>
            </a:pPr>
            <a:r>
              <a:rPr dirty="0"/>
              <a:t>start by engaging learnings in morphology and terms that may be new. Give your learners a copy of this form and have them take notes as you go along.</a:t>
            </a:r>
          </a:p>
          <a:p>
            <a:pPr marL="228600" indent="-228600">
              <a:buSzPct val="100000"/>
              <a:buFont typeface="Arial"/>
              <a:buChar char="•"/>
            </a:pPr>
            <a:r>
              <a:rPr dirty="0"/>
              <a:t>point out that there are ‘instars’ so you may not see certain characters (i.e. wing pads). Insects (Arthropods) molt or shed their exoskeleton at different developmental stages. </a:t>
            </a:r>
          </a:p>
          <a:p>
            <a:pPr marL="228600" indent="-228600">
              <a:buSzPct val="100000"/>
              <a:buFont typeface="Arial"/>
              <a:buChar char="•"/>
            </a:pPr>
            <a:r>
              <a:rPr dirty="0"/>
              <a:t>We will mostly be identifying </a:t>
            </a:r>
            <a:r>
              <a:rPr dirty="0" err="1"/>
              <a:t>macroinvertebrates</a:t>
            </a:r>
            <a:r>
              <a:rPr dirty="0"/>
              <a:t> in their juvenile stage of metamorphosis (larva or nymph) not the pupae; sometimes adults (</a:t>
            </a:r>
            <a:r>
              <a:rPr dirty="0" err="1"/>
              <a:t>i.e.beetles</a:t>
            </a:r>
            <a:r>
              <a:rPr dirty="0"/>
              <a:t>, snails, mussels, etc.)</a:t>
            </a:r>
          </a:p>
          <a:p>
            <a:pPr marL="228600" indent="-228600">
              <a:buSzPct val="100000"/>
              <a:buFont typeface="Arial"/>
              <a:buChar char="•"/>
            </a:pPr>
            <a:r>
              <a:rPr dirty="0"/>
              <a:t>SIZE is very important, so note sizes (usually found in keys) to distinguish between taxa</a:t>
            </a:r>
          </a:p>
          <a:p>
            <a:endParaRPr dirty="0"/>
          </a:p>
          <a:p>
            <a:pPr marL="304800" indent="-304800">
              <a:buSzPct val="100000"/>
              <a:buAutoNum type="arabicPeriod"/>
            </a:pPr>
            <a:r>
              <a:rPr dirty="0"/>
              <a:t>Here we show insect morphology: Head, Thorax, Abdomen. A majority (approx.70%) of what you find in the stream will be of the </a:t>
            </a:r>
            <a:r>
              <a:rPr dirty="0" err="1"/>
              <a:t>Insecta</a:t>
            </a:r>
            <a:r>
              <a:rPr dirty="0"/>
              <a:t> Class. </a:t>
            </a:r>
          </a:p>
          <a:p>
            <a:pPr marL="304800" indent="-304800">
              <a:buSzPct val="100000"/>
              <a:buAutoNum type="arabicPeriod"/>
            </a:pPr>
            <a:r>
              <a:rPr dirty="0"/>
              <a:t>You can ask the audience what they might notice on each of these three major segments (and the adaption) that would be good to look for such as antenna (head), and on the thorax: number of jointed legs (note: sometimes these break off; sometimes there are no legs, and sometimes there are </a:t>
            </a:r>
            <a:r>
              <a:rPr dirty="0" err="1"/>
              <a:t>prolegs</a:t>
            </a:r>
            <a:r>
              <a:rPr dirty="0"/>
              <a:t> which don’t have joints or bend), wing pads (Note: these aren’t always present- depends on the instar/phase of the insect as to if this is shown or not), placement of the gills (here shown on the abdomen, but can be anywhere on the body and come in a variety of forms; sometimes no gills are present), number of tails (note: sometimes these break off).</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Macroinvertebrates.org</a:t>
            </a:r>
            <a:r>
              <a:rPr lang="en-US" baseline="0" dirty="0"/>
              <a:t> has innovative ways to learn morphological traits:</a:t>
            </a:r>
          </a:p>
          <a:p>
            <a:endParaRPr lang="en-US" baseline="0" dirty="0"/>
          </a:p>
          <a:p>
            <a:pPr marL="342900" indent="-342900">
              <a:buAutoNum type="arabicPeriod"/>
            </a:pPr>
            <a:r>
              <a:rPr lang="en-US" baseline="0" dirty="0"/>
              <a:t>Using the key, you can click on blue triangle w/+ sign to learn about a trait, what it looks like, where it is located.</a:t>
            </a:r>
          </a:p>
          <a:p>
            <a:pPr marL="342900" indent="-342900">
              <a:buAutoNum type="arabicPeriod"/>
            </a:pPr>
            <a:endParaRPr lang="en-US" baseline="0" dirty="0"/>
          </a:p>
          <a:p>
            <a:pPr marL="342900" indent="-342900">
              <a:buAutoNum type="arabicPeriod"/>
            </a:pPr>
            <a:r>
              <a:rPr lang="en-US" dirty="0"/>
              <a:t>And…next slide</a:t>
            </a:r>
          </a:p>
        </p:txBody>
      </p:sp>
    </p:spTree>
    <p:extLst>
      <p:ext uri="{BB962C8B-B14F-4D97-AF65-F5344CB8AC3E}">
        <p14:creationId xmlns:p14="http://schemas.microsoft.com/office/powerpoint/2010/main" val="1196619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Order or Family pages, click the ‘diagnostic characters’ page and</a:t>
            </a:r>
            <a:r>
              <a:rPr lang="en-US" baseline="0" dirty="0"/>
              <a:t> you will also be pointed to these features! </a:t>
            </a:r>
          </a:p>
          <a:p>
            <a:endParaRPr lang="en-US" baseline="0" dirty="0"/>
          </a:p>
          <a:p>
            <a:r>
              <a:rPr lang="en-US" baseline="0" dirty="0"/>
              <a:t>(Clicking on the blue plus sign next to a feature will open a gallery of all features within an order!)</a:t>
            </a:r>
            <a:endParaRPr lang="en-US" dirty="0"/>
          </a:p>
        </p:txBody>
      </p:sp>
    </p:spTree>
    <p:extLst>
      <p:ext uri="{BB962C8B-B14F-4D97-AF65-F5344CB8AC3E}">
        <p14:creationId xmlns:p14="http://schemas.microsoft.com/office/powerpoint/2010/main" val="3646564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rPr lang="en-US" dirty="0"/>
              <a:t>Now let’s dive into each</a:t>
            </a:r>
            <a:r>
              <a:rPr lang="en-US" baseline="0" dirty="0"/>
              <a:t> of the taxa, but first, note that many look alike! To help you, here is a chart with the </a:t>
            </a:r>
            <a:r>
              <a:rPr dirty="0"/>
              <a:t>commonly misidentified groups of taxa. </a:t>
            </a:r>
          </a:p>
          <a:p>
            <a:r>
              <a:rPr dirty="0"/>
              <a:t>NOTE: This could be a nice slide to print out to give as a guide for learners.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Now we’ll go into the 3 major sensitivity groups found on the Eastern United States. </a:t>
            </a:r>
          </a:p>
          <a:p>
            <a:r>
              <a:t>Group 1 Taxa are the pollution sensitive group (or most sensitive out of the 3 groups).</a:t>
            </a:r>
          </a:p>
          <a:p>
            <a:r>
              <a:t>These taxa require high levels of dissolved oxygen and indicate good water quality</a:t>
            </a:r>
          </a:p>
          <a:p>
            <a:endParaRPr/>
          </a:p>
          <a:p>
            <a:r>
              <a:t>These include:</a:t>
            </a:r>
          </a:p>
          <a:p>
            <a:pPr marL="342900" indent="-342900">
              <a:buSzPct val="100000"/>
              <a:buAutoNum type="alphaLcPeriod"/>
            </a:pPr>
            <a:r>
              <a:t>Mayfly nymphs</a:t>
            </a:r>
          </a:p>
          <a:p>
            <a:pPr marL="342900" indent="-342900">
              <a:buSzPct val="100000"/>
              <a:buAutoNum type="alphaLcPeriod"/>
            </a:pPr>
            <a:r>
              <a:t>Stonefly nymphs</a:t>
            </a:r>
          </a:p>
          <a:p>
            <a:pPr marL="342900" indent="-342900">
              <a:buSzPct val="100000"/>
              <a:buAutoNum type="alphaLcPeriod"/>
            </a:pPr>
            <a:r>
              <a:t>Riffle Beetle ADULTS &amp; LARVA (Both life stages)</a:t>
            </a:r>
          </a:p>
          <a:p>
            <a:pPr marL="342900" indent="-342900">
              <a:buSzPct val="100000"/>
              <a:buAutoNum type="alphaLcPeriod"/>
            </a:pPr>
            <a:r>
              <a:t>Water Penny Larva</a:t>
            </a:r>
          </a:p>
          <a:p>
            <a:pPr marL="342900" indent="-342900">
              <a:buSzPct val="100000"/>
              <a:buAutoNum type="alphaLcPeriod"/>
            </a:pPr>
            <a:r>
              <a:t>All caddisflies (except the net-spinning caddisflies which are in Group 2)</a:t>
            </a:r>
          </a:p>
          <a:p>
            <a:pPr marL="342900" indent="-342900">
              <a:buSzPct val="100000"/>
              <a:buAutoNum type="alphaLcPeriod"/>
            </a:pPr>
            <a:r>
              <a:t>Aquatic Snipe Fly Larva</a:t>
            </a:r>
          </a:p>
          <a:p>
            <a:pPr marL="342900" indent="-342900">
              <a:buSzPct val="100000"/>
              <a:buAutoNum type="alphaLcPeriod"/>
            </a:pPr>
            <a:r>
              <a:t>Right-Handed/Gilled Snails</a:t>
            </a:r>
          </a:p>
          <a:p>
            <a:endParaRPr/>
          </a:p>
          <a:p>
            <a:r>
              <a:t>So let’s go over each one of these in more depth and their characteristics!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rPr dirty="0"/>
              <a:t>LIFE HISTORY:</a:t>
            </a:r>
          </a:p>
          <a:p>
            <a:r>
              <a:rPr dirty="0"/>
              <a:t>Stonefly nymphs prefer cold, fast-flowing, and highly oxygenated lotic habitats in springs, streams, and rivers, where they often live under leaf packs and the stones that are their namesake. Most naiad species are herbivorous, often feeding on submerged leaves and benthic algae as shredders and scrapers, but other species are predator-</a:t>
            </a:r>
            <a:r>
              <a:rPr dirty="0" err="1"/>
              <a:t>engulfers</a:t>
            </a:r>
            <a:r>
              <a:rPr dirty="0"/>
              <a:t> of fellow macroinvertebrates.  </a:t>
            </a:r>
            <a:r>
              <a:rPr lang="en-US" sz="1600" b="0" i="0" dirty="0" err="1">
                <a:effectLst/>
                <a:latin typeface="Helvetica Neue"/>
                <a:ea typeface="Helvetica Neue"/>
                <a:cs typeface="Helvetica Neue"/>
                <a:sym typeface="Helvetica Neue"/>
              </a:rPr>
              <a:t>Pteronarcys</a:t>
            </a:r>
            <a:r>
              <a:rPr lang="en-US" sz="1600" b="0" i="0" dirty="0">
                <a:effectLst/>
                <a:latin typeface="Helvetica Neue"/>
                <a:ea typeface="Helvetica Neue"/>
                <a:cs typeface="Helvetica Neue"/>
                <a:sym typeface="Helvetica Neue"/>
              </a:rPr>
              <a:t> can also grow a lot bigger than 1.5" (excluding tails)</a:t>
            </a:r>
            <a:endParaRPr dirty="0"/>
          </a:p>
          <a:p>
            <a:endParaRPr dirty="0"/>
          </a:p>
          <a:p>
            <a:r>
              <a:rPr dirty="0"/>
              <a:t>ID:</a:t>
            </a:r>
          </a:p>
          <a:p>
            <a:pPr marL="228600" indent="-228600">
              <a:buSzPct val="100000"/>
              <a:buFont typeface="Arial"/>
              <a:buChar char="•"/>
            </a:pPr>
            <a:r>
              <a:rPr dirty="0"/>
              <a:t>Commonly confused with mayflies (Order Ephemeroptera), stoneflies can be distinguished by two tarsal claws and fingerlike or hair-like gills on the thorax and, unless they become lost or broken, exhibit two “tails” or cerci. Although gills may also be present on the head, bases of legs, and/or the abdomen, stoneflies never exhibit the plate-like abdominal gills or the single tarsal claw found in all mayflies (which they are often mistaken for).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a:t>
            </a:r>
            <a:r>
              <a:rPr lang="en-US" baseline="0" dirty="0"/>
              <a:t> images from the website to show two tails and two claws</a:t>
            </a:r>
            <a:endParaRPr lang="en-US" dirty="0"/>
          </a:p>
        </p:txBody>
      </p:sp>
    </p:spTree>
    <p:extLst>
      <p:ext uri="{BB962C8B-B14F-4D97-AF65-F5344CB8AC3E}">
        <p14:creationId xmlns:p14="http://schemas.microsoft.com/office/powerpoint/2010/main" val="3846179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LIFE HISTORY:</a:t>
            </a:r>
          </a:p>
          <a:p>
            <a:pPr marL="228600" indent="-228600">
              <a:buSzPct val="100000"/>
              <a:buFont typeface="Arial"/>
              <a:buChar char="•"/>
            </a:pPr>
            <a:r>
              <a:t>With “Ephemeroptera” derived from the Greek word for “lasting a day,” this order of insects earns its name from a notoriously short-lived adult lifespan, which can last less than 24 hours. However, young mayfly nymphs may feed and grow in streams, rivers, lakes, and ponds for up to two years. </a:t>
            </a:r>
          </a:p>
          <a:p>
            <a:pPr marL="228600" indent="-228600">
              <a:buSzPct val="100000"/>
              <a:buFont typeface="Arial"/>
              <a:buChar char="•"/>
            </a:pPr>
            <a:r>
              <a:t>As important links in the freshwater food web, young mayflies are often voracious herbivores, detritivores, or even carnivores, in addition to being preferred food sources for many freshwater carnivores. </a:t>
            </a:r>
          </a:p>
          <a:p>
            <a:endParaRPr/>
          </a:p>
          <a:p>
            <a:r>
              <a:t>ID</a:t>
            </a:r>
          </a:p>
          <a:p>
            <a:pPr marL="228600" indent="-228600">
              <a:buSzPct val="100000"/>
              <a:buFont typeface="Arial"/>
              <a:buChar char="•"/>
            </a:pPr>
            <a:r>
              <a:t>They can be distinguished by two to three tails (two cerci always sometimes accompanied by one median caudal filament) at the end of the abdomen, one tarsal claw on each leg, and feathery or plate-like abdominal gills.</a:t>
            </a:r>
          </a:p>
          <a:p>
            <a:endParaRPr/>
          </a:p>
          <a:p>
            <a:pPr marL="228600" indent="-228600">
              <a:buSzPct val="100000"/>
              <a:buFont typeface="Arial"/>
              <a:buChar char="•"/>
            </a:pPr>
            <a:r>
              <a:t>Often confused with stoneflies (see next slide for comparison)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More</a:t>
            </a:r>
            <a:r>
              <a:rPr lang="en-US" baseline="0" dirty="0"/>
              <a:t> images from the website to show ‘usually 3 tails,’  tails, abdominal gills, and a single claw</a:t>
            </a:r>
            <a:endParaRPr lang="en-US" dirty="0"/>
          </a:p>
          <a:p>
            <a:endParaRPr lang="en-US" dirty="0"/>
          </a:p>
        </p:txBody>
      </p:sp>
    </p:spTree>
    <p:extLst>
      <p:ext uri="{BB962C8B-B14F-4D97-AF65-F5344CB8AC3E}">
        <p14:creationId xmlns:p14="http://schemas.microsoft.com/office/powerpoint/2010/main" val="2176664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a:defRPr u="sng"/>
            </a:pPr>
            <a:r>
              <a:rPr dirty="0"/>
              <a:t>Speaking Points</a:t>
            </a:r>
          </a:p>
          <a:p>
            <a:pPr marL="222250" indent="-222250">
              <a:buSzPct val="145000"/>
              <a:buChar char="•"/>
            </a:pPr>
            <a:r>
              <a:rPr dirty="0"/>
              <a:t>Make sure to point out the Gills on the mayfly (abdomen)</a:t>
            </a:r>
          </a:p>
          <a:p>
            <a:pPr marL="222250" indent="-222250">
              <a:buSzPct val="145000"/>
              <a:buChar char="•"/>
            </a:pPr>
            <a:r>
              <a:rPr dirty="0"/>
              <a:t>Most mayflies have 3 tails, but some have 2 and gills are more reliable for telling them apart</a:t>
            </a:r>
          </a:p>
          <a:p>
            <a:pPr marL="222250" indent="-222250">
              <a:buSzPct val="145000"/>
              <a:buChar char="•"/>
            </a:pPr>
            <a:r>
              <a:rPr dirty="0"/>
              <a:t>2 tarsal claws (stonefly) vs. 1 on mayfly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Go through definition…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ID</a:t>
            </a:r>
          </a:p>
          <a:p>
            <a:pPr marL="228600" indent="-228600">
              <a:buSzPct val="100000"/>
              <a:buFont typeface="Arial"/>
              <a:buChar char="•"/>
            </a:pPr>
            <a:r>
              <a:t>WP are as tiny as your pinky fingernail</a:t>
            </a:r>
          </a:p>
          <a:p>
            <a:pPr marL="228600" indent="-228600">
              <a:buSzPct val="100000"/>
              <a:buFont typeface="Arial"/>
              <a:buChar char="•"/>
            </a:pPr>
            <a:r>
              <a:t>Flat body, looking very similar to a horseshoe crab</a:t>
            </a:r>
          </a:p>
          <a:p>
            <a:pPr marL="228600" indent="-228600">
              <a:buSzPct val="100000"/>
              <a:buFont typeface="Arial"/>
              <a:buChar char="•"/>
            </a:pPr>
            <a:r>
              <a:t>The larvae are fully aquatic. They are very distinctive, flat, shield-shaped larvae, almost trilobite-like in appearance, with the legs only visible from the ventral side. They are almost always found stuck (suction cup-like) to the sides and tops of rocks, where they feed by scraping periphyton and other food off of the substrate.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t>ID</a:t>
            </a:r>
          </a:p>
          <a:p>
            <a:pPr marL="228600" indent="-228600">
              <a:buSzPct val="100000"/>
              <a:buFont typeface="Arial"/>
              <a:buChar char="•"/>
            </a:pPr>
            <a:r>
              <a:t>Note: there are two snail categories to look for: This right-handed or Gilled snail, and then the left-handed or lunged snail (in the tolerant sensitivity group).</a:t>
            </a:r>
          </a:p>
          <a:p>
            <a:endParaRPr/>
          </a:p>
          <a:p>
            <a:pPr marL="228600" indent="-228600">
              <a:buSzPct val="100000"/>
              <a:buFont typeface="Arial"/>
              <a:buChar char="•"/>
            </a:pPr>
            <a:r>
              <a:t>This right-handed snail has an opening ‘to the right’- how can you tell? Simply point its tip (hard to see here) to the sky and if you can put your right hand into the opening, it’s the righ-handed snail</a:t>
            </a:r>
          </a:p>
          <a:p>
            <a:endParaRPr/>
          </a:p>
          <a:p>
            <a:pPr marL="228600" indent="-228600">
              <a:buSzPct val="100000"/>
              <a:buFont typeface="Arial"/>
              <a:buChar char="•"/>
            </a:pPr>
            <a:r>
              <a:t>This snail, unlike the left-handed, has gills and needs more oxygen. Left-handed/lunged snails are not limited by oxygen and can move above water if oxygen levels are low.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rPr dirty="0"/>
              <a:t>LIFE </a:t>
            </a:r>
            <a:r>
              <a:rPr dirty="0" err="1"/>
              <a:t>HISTORY:</a:t>
            </a:r>
            <a:r>
              <a:rPr lang="en-US" dirty="0" err="1"/>
              <a:t>for</a:t>
            </a:r>
            <a:r>
              <a:rPr lang="en-US" dirty="0"/>
              <a:t> every</a:t>
            </a:r>
            <a:r>
              <a:rPr lang="en-US" baseline="0" dirty="0"/>
              <a:t> family but the Hydropsychidae</a:t>
            </a:r>
            <a:endParaRPr dirty="0"/>
          </a:p>
          <a:p>
            <a:pPr marL="228600" indent="-228600">
              <a:buSzPct val="100000"/>
              <a:buFont typeface="Arial"/>
              <a:buChar char="•"/>
            </a:pPr>
            <a:r>
              <a:rPr dirty="0" err="1"/>
              <a:t>Caddisfly</a:t>
            </a:r>
            <a:r>
              <a:rPr dirty="0"/>
              <a:t> larvae (2 mm – 40 mm) inhabit a broad scope of freshwater habitats, including streams, rivers, lakes, and ponds, before undergoing complete metamorphosis (</a:t>
            </a:r>
            <a:r>
              <a:rPr dirty="0" err="1"/>
              <a:t>holometabolous</a:t>
            </a:r>
            <a:r>
              <a:rPr dirty="0"/>
              <a:t> metamorphosis) into winged adults. </a:t>
            </a:r>
          </a:p>
          <a:p>
            <a:pPr marL="228600" indent="-228600">
              <a:buSzPct val="100000"/>
              <a:buFont typeface="Arial"/>
              <a:buChar char="•"/>
            </a:pPr>
            <a:r>
              <a:rPr dirty="0"/>
              <a:t>Many larvae are known for their ability to construct cases from sticky homespun silk and sand grains, pebbles, or plant matter, but other species may be free-living or form silken nets to capture particles from the water column. </a:t>
            </a:r>
          </a:p>
          <a:p>
            <a:pPr marL="228600" indent="-228600">
              <a:buSzPct val="100000"/>
              <a:buFont typeface="Arial"/>
              <a:buChar char="•"/>
            </a:pPr>
            <a:r>
              <a:rPr dirty="0"/>
              <a:t>In addition to being important food sources in aquatic food webs, </a:t>
            </a:r>
            <a:r>
              <a:rPr dirty="0" err="1"/>
              <a:t>caddisfly</a:t>
            </a:r>
            <a:r>
              <a:rPr dirty="0"/>
              <a:t> species can be found across all feeding guilds for macroinvertebrates, including shredders, scrapers, and collector-filterers. </a:t>
            </a:r>
          </a:p>
          <a:p>
            <a:endParaRPr dirty="0"/>
          </a:p>
          <a:p>
            <a:r>
              <a:rPr dirty="0"/>
              <a:t>ID</a:t>
            </a:r>
          </a:p>
          <a:p>
            <a:pPr marL="228600" indent="-228600">
              <a:buSzPct val="100000"/>
              <a:buFont typeface="Arial"/>
              <a:buChar char="•"/>
            </a:pPr>
            <a:r>
              <a:rPr dirty="0"/>
              <a:t>Larvae can be distinguished by six well-developed legs on a worm-like cylindrical body and a pair of claw-bearing </a:t>
            </a:r>
            <a:r>
              <a:rPr dirty="0" err="1"/>
              <a:t>prolegs</a:t>
            </a:r>
            <a:r>
              <a:rPr dirty="0"/>
              <a:t> at the end of the abdomen.</a:t>
            </a:r>
          </a:p>
          <a:p>
            <a:pPr marL="228600" indent="-228600">
              <a:buSzPct val="100000"/>
              <a:buFont typeface="Arial"/>
              <a:buChar char="•"/>
            </a:pPr>
            <a:r>
              <a:rPr dirty="0"/>
              <a:t>NOTE: this is one of two categories of </a:t>
            </a:r>
            <a:r>
              <a:rPr dirty="0" err="1"/>
              <a:t>Caddisflies</a:t>
            </a:r>
            <a:r>
              <a:rPr dirty="0"/>
              <a:t> typically identified in volunteer monitoring programs. Here we have all the </a:t>
            </a:r>
            <a:r>
              <a:rPr dirty="0" err="1"/>
              <a:t>Caddisfly</a:t>
            </a:r>
            <a:r>
              <a:rPr dirty="0"/>
              <a:t> families except the Net-Spinning </a:t>
            </a:r>
            <a:r>
              <a:rPr dirty="0" err="1"/>
              <a:t>Caddisfly</a:t>
            </a:r>
            <a:r>
              <a:rPr dirty="0"/>
              <a:t> group (Family: Hydropsychidae)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More</a:t>
            </a:r>
            <a:r>
              <a:rPr lang="en-US" baseline="0" dirty="0"/>
              <a:t> images from the website to show </a:t>
            </a:r>
            <a:r>
              <a:rPr lang="en-US" baseline="0" dirty="0" err="1"/>
              <a:t>prolegs</a:t>
            </a:r>
            <a:r>
              <a:rPr lang="en-US" baseline="0" dirty="0"/>
              <a:t> with a single hook (hard to see on a live individual); some have portable cases; some are free- living</a:t>
            </a:r>
            <a:endParaRPr lang="en-US" dirty="0"/>
          </a:p>
        </p:txBody>
      </p:sp>
    </p:spTree>
    <p:extLst>
      <p:ext uri="{BB962C8B-B14F-4D97-AF65-F5344CB8AC3E}">
        <p14:creationId xmlns:p14="http://schemas.microsoft.com/office/powerpoint/2010/main" val="365387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prstGeom prst="rect">
            <a:avLst/>
          </a:prstGeom>
        </p:spPr>
        <p:txBody>
          <a:bodyPr/>
          <a:lstStyle/>
          <a:p>
            <a:endParaRPr/>
          </a:p>
        </p:txBody>
      </p:sp>
      <p:sp>
        <p:nvSpPr>
          <p:cNvPr id="463" name="Shape 463"/>
          <p:cNvSpPr>
            <a:spLocks noGrp="1"/>
          </p:cNvSpPr>
          <p:nvPr>
            <p:ph type="body" sz="quarter" idx="1"/>
          </p:nvPr>
        </p:nvSpPr>
        <p:spPr>
          <a:prstGeom prst="rect">
            <a:avLst/>
          </a:prstGeom>
        </p:spPr>
        <p:txBody>
          <a:bodyPr/>
          <a:lstStyle/>
          <a:p>
            <a:r>
              <a:rPr dirty="0"/>
              <a:t>LIFE HISTORY:</a:t>
            </a:r>
          </a:p>
          <a:p>
            <a:r>
              <a:rPr dirty="0"/>
              <a:t>They are known as riffle beetles, due to their common occurrence in habitats with fast-flowing water and high oxygen levels. </a:t>
            </a:r>
          </a:p>
          <a:p>
            <a:pPr marL="228600" indent="-228600">
              <a:buSzPct val="100000"/>
              <a:buFont typeface="Arial"/>
              <a:buChar char="•"/>
            </a:pPr>
            <a:r>
              <a:rPr dirty="0"/>
              <a:t>The larvae get their oxygen directly from gills that can be retracted into the end of the abdomen. </a:t>
            </a:r>
          </a:p>
          <a:p>
            <a:pPr marL="228600" indent="-228600">
              <a:buSzPct val="100000"/>
              <a:buFont typeface="Arial"/>
              <a:buChar char="•"/>
            </a:pPr>
            <a:r>
              <a:rPr dirty="0"/>
              <a:t>Adults have an effective plastron and usually do not need to surface for air. </a:t>
            </a:r>
          </a:p>
          <a:p>
            <a:pPr marL="228600" indent="-228600">
              <a:buSzPct val="100000"/>
              <a:buFont typeface="Arial"/>
              <a:buChar char="•"/>
            </a:pPr>
            <a:r>
              <a:rPr dirty="0" err="1"/>
              <a:t>Elmid</a:t>
            </a:r>
            <a:r>
              <a:rPr dirty="0"/>
              <a:t> larvae are unusual in that they have up to 8 instars, whereas most beetle larvae molt only 3 times.</a:t>
            </a:r>
          </a:p>
          <a:p>
            <a:pPr marL="228600" indent="-228600">
              <a:buSzPct val="100000"/>
              <a:buFont typeface="Arial"/>
              <a:buChar char="•"/>
            </a:pPr>
            <a:r>
              <a:rPr dirty="0"/>
              <a:t>Rare family who remain aquatic in both larval and adult forms</a:t>
            </a:r>
            <a:endParaRPr lang="en-US" dirty="0"/>
          </a:p>
          <a:p>
            <a:pPr marL="228600" indent="-228600">
              <a:buSzPct val="100000"/>
              <a:buFont typeface="Arial"/>
              <a:buChar char="•"/>
            </a:pPr>
            <a:r>
              <a:rPr lang="en-US" sz="1600" b="0" i="0" dirty="0" err="1">
                <a:effectLst/>
                <a:latin typeface="Helvetica Neue"/>
                <a:ea typeface="Helvetica Neue"/>
                <a:cs typeface="Helvetica Neue"/>
                <a:sym typeface="Helvetica Neue"/>
              </a:rPr>
              <a:t>Elmids</a:t>
            </a:r>
            <a:r>
              <a:rPr lang="en-US" sz="1600" b="0" i="0" dirty="0">
                <a:effectLst/>
                <a:latin typeface="Helvetica Neue"/>
                <a:ea typeface="Helvetica Neue"/>
                <a:cs typeface="Helvetica Neue"/>
                <a:sym typeface="Helvetica Neue"/>
              </a:rPr>
              <a:t> can be absolutely jet black as larvae and adults for some genera; sometimes it happens late in their final instar, and rarely they are just black for all stages.</a:t>
            </a:r>
            <a:endParaRPr dirty="0"/>
          </a:p>
          <a:p>
            <a:r>
              <a:rPr dirty="0"/>
              <a:t>ID</a:t>
            </a:r>
          </a:p>
          <a:p>
            <a:pPr marL="228600" indent="-228600">
              <a:buSzPct val="100000"/>
              <a:buFont typeface="Arial"/>
              <a:buChar char="•"/>
            </a:pPr>
            <a:r>
              <a:rPr dirty="0"/>
              <a:t>ADULTS: brown in color; tiny as a pin head; have hardened elytra (wings), with two claws</a:t>
            </a:r>
          </a:p>
          <a:p>
            <a:pPr marL="228600" indent="-228600">
              <a:buSzPct val="100000"/>
              <a:buFont typeface="Arial"/>
              <a:buChar char="•"/>
            </a:pPr>
            <a:r>
              <a:rPr dirty="0"/>
              <a:t>LARVAE: Dark brown, typically tinier than </a:t>
            </a:r>
            <a:r>
              <a:rPr dirty="0" err="1"/>
              <a:t>caddisfly</a:t>
            </a:r>
            <a:r>
              <a:rPr dirty="0"/>
              <a:t> larva, hard-bodied, cylindrical and slightly C-shaped; long legs compared to body size; two claws on the ends of legs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r>
              <a:rPr dirty="0"/>
              <a:t>Speaking Points</a:t>
            </a:r>
          </a:p>
          <a:p>
            <a:r>
              <a:rPr dirty="0"/>
              <a:t>Use pictures to demonstrate differences between riffle beetle larvae and caddis flies</a:t>
            </a:r>
            <a:endParaRPr lang="en-US" dirty="0"/>
          </a:p>
          <a:p>
            <a:endParaRPr lang="en-US" dirty="0"/>
          </a:p>
          <a:p>
            <a:r>
              <a:rPr lang="en-US" dirty="0"/>
              <a:t>Riffle beetle larva are usually ‘crunchy’ (hard bodies) vs </a:t>
            </a:r>
            <a:r>
              <a:rPr lang="en-US" dirty="0" err="1"/>
              <a:t>caddisflies</a:t>
            </a:r>
            <a:r>
              <a:rPr lang="en-US" dirty="0"/>
              <a:t> and other beetles which are ‘squishy’ (or soft-bodied)</a:t>
            </a:r>
            <a:endParaRPr dirty="0"/>
          </a:p>
          <a:p>
            <a:endParaRPr dirty="0"/>
          </a:p>
          <a:p>
            <a:r>
              <a:rPr dirty="0"/>
              <a:t>Note how riffle beetles don’t have tufts on abdomen like Common net spinners (not pictured)</a:t>
            </a:r>
          </a:p>
          <a:p>
            <a:endParaRPr dirty="0"/>
          </a:p>
          <a:p>
            <a:r>
              <a:rPr dirty="0"/>
              <a:t>Note how riffle beetles have a dark, armored appearance along their entire body, whereas caddis flies do not. </a:t>
            </a:r>
          </a:p>
        </p:txBody>
      </p:sp>
    </p:spTree>
    <p:extLst>
      <p:ext uri="{BB962C8B-B14F-4D97-AF65-F5344CB8AC3E}">
        <p14:creationId xmlns:p14="http://schemas.microsoft.com/office/powerpoint/2010/main" val="3128974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r>
              <a:rPr dirty="0"/>
              <a:t>Speaking Points</a:t>
            </a:r>
          </a:p>
          <a:p>
            <a:r>
              <a:rPr dirty="0"/>
              <a:t>Use pictures to demonstrate differences between riffle beetle larvae and caddis flies</a:t>
            </a:r>
            <a:endParaRPr lang="en-US" dirty="0"/>
          </a:p>
          <a:p>
            <a:endParaRPr lang="en-US" dirty="0"/>
          </a:p>
          <a:p>
            <a:r>
              <a:rPr lang="en-US" dirty="0"/>
              <a:t>Riffle beetle larva are usually ‘crunchy’ (hard bodies) vs </a:t>
            </a:r>
            <a:r>
              <a:rPr lang="en-US" dirty="0" err="1"/>
              <a:t>caddisflies</a:t>
            </a:r>
            <a:r>
              <a:rPr lang="en-US" dirty="0"/>
              <a:t> and other beetles which are ‘squishy’ (or soft-bodied)</a:t>
            </a:r>
            <a:endParaRPr dirty="0"/>
          </a:p>
          <a:p>
            <a:endParaRPr dirty="0"/>
          </a:p>
          <a:p>
            <a:r>
              <a:rPr dirty="0"/>
              <a:t>Note how riffle beetles don’t have tufts on abdomen like Common net spinners (not pictured)</a:t>
            </a:r>
          </a:p>
          <a:p>
            <a:endParaRPr dirty="0"/>
          </a:p>
          <a:p>
            <a:r>
              <a:rPr dirty="0"/>
              <a:t>Note how riffle beetles have a dark, armored appearance along their entire body, whereas caddis flies do not.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rPr dirty="0"/>
              <a:t>ID:</a:t>
            </a:r>
          </a:p>
          <a:p>
            <a:pPr marL="228600" indent="-228600">
              <a:buSzPct val="100000"/>
              <a:buFont typeface="Arial"/>
              <a:buChar char="•"/>
            </a:pPr>
            <a:r>
              <a:rPr dirty="0"/>
              <a:t>The head is visible but reduced and partly retracted in the thorax; the mouth hooks (mandibles) move up and down parallel to one another; the body is cylindrical; the abdomen has two pairs of long pointed tubercles laterally and </a:t>
            </a:r>
            <a:r>
              <a:rPr dirty="0" err="1"/>
              <a:t>dorsolaterally</a:t>
            </a:r>
            <a:r>
              <a:rPr dirty="0"/>
              <a:t>, eight pairs of ventral </a:t>
            </a:r>
            <a:r>
              <a:rPr dirty="0" err="1"/>
              <a:t>prolegs</a:t>
            </a:r>
            <a:r>
              <a:rPr dirty="0"/>
              <a:t> with tiny apical hooks, and a pair of long hairy tubercles posteriorly.</a:t>
            </a:r>
          </a:p>
          <a:p>
            <a:pPr marL="228600" indent="-228600">
              <a:buSzPct val="100000"/>
              <a:buFont typeface="Arial"/>
              <a:buChar char="•"/>
            </a:pPr>
            <a:r>
              <a:rPr dirty="0"/>
              <a:t>Look similar to crane flies (which have no </a:t>
            </a:r>
            <a:r>
              <a:rPr dirty="0" err="1"/>
              <a:t>p</a:t>
            </a:r>
            <a:r>
              <a:rPr lang="en-US" dirty="0" err="1"/>
              <a:t>ro</a:t>
            </a:r>
            <a:r>
              <a:rPr dirty="0" err="1"/>
              <a:t>legs</a:t>
            </a:r>
            <a:r>
              <a:rPr dirty="0"/>
              <a:t>) and midges (which are much smaller)</a:t>
            </a:r>
            <a:r>
              <a:rPr lang="en-US" dirty="0"/>
              <a:t>, and</a:t>
            </a:r>
            <a:r>
              <a:rPr lang="en-US" baseline="0" dirty="0"/>
              <a:t> another kind of Dipteran in the Family </a:t>
            </a:r>
            <a:r>
              <a:rPr lang="en-US" baseline="0" dirty="0" err="1"/>
              <a:t>Empididae</a:t>
            </a:r>
            <a:r>
              <a:rPr lang="en-US" baseline="0" dirty="0"/>
              <a:t> (dance flies)</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prstGeom prst="rect">
            <a:avLst/>
          </a:prstGeom>
        </p:spPr>
        <p:txBody>
          <a:bodyPr/>
          <a:lstStyle/>
          <a:p>
            <a:endParaRPr/>
          </a:p>
        </p:txBody>
      </p:sp>
      <p:sp>
        <p:nvSpPr>
          <p:cNvPr id="509" name="Shape 509"/>
          <p:cNvSpPr>
            <a:spLocks noGrp="1"/>
          </p:cNvSpPr>
          <p:nvPr>
            <p:ph type="body" sz="quarter" idx="1"/>
          </p:nvPr>
        </p:nvSpPr>
        <p:spPr>
          <a:prstGeom prst="rect">
            <a:avLst/>
          </a:prstGeom>
        </p:spPr>
        <p:txBody>
          <a:bodyPr/>
          <a:lstStyle/>
          <a:p>
            <a:r>
              <a:rPr dirty="0"/>
              <a:t>Group 2 Taxa are somewhat sensitive to pollution.</a:t>
            </a:r>
          </a:p>
          <a:p>
            <a:r>
              <a:rPr dirty="0"/>
              <a:t>These taxa require moderate levels of dissolved oxygen and indicate good/fair water quality</a:t>
            </a:r>
          </a:p>
          <a:p>
            <a:endParaRPr dirty="0"/>
          </a:p>
          <a:p>
            <a:r>
              <a:rPr dirty="0"/>
              <a:t>This group includes the following taxa:</a:t>
            </a:r>
          </a:p>
          <a:p>
            <a:pPr marL="342900" indent="-342900">
              <a:buSzPct val="100000"/>
              <a:buAutoNum type="alphaLcPeriod"/>
            </a:pPr>
            <a:r>
              <a:rPr dirty="0"/>
              <a:t>Dragonfly Nymphs and </a:t>
            </a:r>
            <a:r>
              <a:rPr dirty="0" err="1"/>
              <a:t>Damselfy</a:t>
            </a:r>
            <a:r>
              <a:rPr dirty="0"/>
              <a:t> Nymphs</a:t>
            </a:r>
          </a:p>
          <a:p>
            <a:pPr marL="342900" indent="-342900">
              <a:buSzPct val="100000"/>
              <a:buAutoNum type="alphaLcPeriod"/>
            </a:pPr>
            <a:r>
              <a:rPr dirty="0"/>
              <a:t>Crane Fly Larva</a:t>
            </a:r>
          </a:p>
          <a:p>
            <a:pPr marL="342900" indent="-342900">
              <a:buSzPct val="100000"/>
              <a:buAutoNum type="alphaLcPeriod"/>
            </a:pPr>
            <a:r>
              <a:rPr dirty="0"/>
              <a:t>Clams and Mussels</a:t>
            </a:r>
          </a:p>
          <a:p>
            <a:pPr marL="342900" indent="-342900">
              <a:buSzPct val="100000"/>
              <a:buAutoNum type="alphaLcPeriod"/>
            </a:pPr>
            <a:r>
              <a:rPr dirty="0"/>
              <a:t>Dobsonflies/Fishflies/Alderflies</a:t>
            </a:r>
          </a:p>
          <a:p>
            <a:pPr marL="342900" indent="-342900">
              <a:buSzPct val="100000"/>
              <a:buAutoNum type="alphaLcPeriod"/>
            </a:pPr>
            <a:r>
              <a:rPr dirty="0"/>
              <a:t>One particular group of caddisflies called the ‘Net-Spinning’ caddisflies</a:t>
            </a:r>
          </a:p>
          <a:p>
            <a:pPr marL="342900" indent="-342900">
              <a:buSzPct val="100000"/>
              <a:buAutoNum type="alphaLcPeriod"/>
            </a:pPr>
            <a:r>
              <a:rPr dirty="0"/>
              <a:t>And the Crustaceans: Crayfish, Scuds, Aquatic </a:t>
            </a:r>
            <a:r>
              <a:rPr dirty="0" err="1"/>
              <a:t>Sowbugs</a:t>
            </a:r>
            <a:endParaRPr dirty="0"/>
          </a:p>
          <a:p>
            <a:endParaRPr dirty="0"/>
          </a:p>
          <a:p>
            <a:r>
              <a:rPr dirty="0"/>
              <a:t>So let’s go over each one of these in more depth and their characteristics!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r>
              <a:rPr dirty="0"/>
              <a:t>LIFE HISTORY:</a:t>
            </a:r>
          </a:p>
          <a:p>
            <a:pPr marL="228600" indent="-228600">
              <a:buSzPct val="100000"/>
              <a:buFont typeface="Arial"/>
              <a:buChar char="•"/>
            </a:pPr>
            <a:endParaRPr dirty="0"/>
          </a:p>
          <a:p>
            <a:pPr marL="228600" indent="-228600">
              <a:buSzPct val="100000"/>
              <a:buFont typeface="Arial"/>
              <a:buChar char="•"/>
            </a:pPr>
            <a:r>
              <a:rPr dirty="0"/>
              <a:t>Until recently, </a:t>
            </a:r>
            <a:r>
              <a:rPr dirty="0" err="1"/>
              <a:t>Tipulidae</a:t>
            </a:r>
            <a:r>
              <a:rPr dirty="0"/>
              <a:t> included all species of "crane flies." As now more strictly defined, this widespread family includes at least 53 species in North America. </a:t>
            </a:r>
          </a:p>
          <a:p>
            <a:pPr marL="228600" indent="-228600">
              <a:buSzPct val="100000"/>
              <a:buFont typeface="Arial"/>
              <a:buChar char="•"/>
            </a:pPr>
            <a:r>
              <a:rPr dirty="0"/>
              <a:t>Larvae of some species are terrestrial, but aquatic larvae inhabit quiet areas of streams and shores of lakes, burrowing in the soil, often among roots, shredding living and dead plant material</a:t>
            </a:r>
            <a:r>
              <a:rPr lang="en-US" dirty="0"/>
              <a:t>. Some d</a:t>
            </a:r>
            <a:r>
              <a:rPr lang="en-US" baseline="0" dirty="0"/>
              <a:t>o however, live in really fast riffles if there is leaf litter trapped there (they are wrapped up like little tacos!). They love to eat leaves. </a:t>
            </a:r>
            <a:endParaRPr dirty="0"/>
          </a:p>
          <a:p>
            <a:pPr marL="228600" indent="-228600">
              <a:buSzPct val="100000"/>
              <a:buFont typeface="Arial"/>
              <a:buChar char="•"/>
            </a:pPr>
            <a:endParaRPr dirty="0"/>
          </a:p>
          <a:p>
            <a:r>
              <a:rPr dirty="0"/>
              <a:t>ID:</a:t>
            </a:r>
          </a:p>
          <a:p>
            <a:pPr marL="228600" indent="-228600">
              <a:buSzPct val="100000"/>
              <a:buFont typeface="Arial"/>
              <a:buChar char="•"/>
            </a:pPr>
            <a:r>
              <a:rPr dirty="0"/>
              <a:t>Body is cylindrical and typically soft with segments (sometimes translucent)</a:t>
            </a:r>
          </a:p>
          <a:p>
            <a:pPr marL="228600" indent="-228600">
              <a:buSzPct val="100000"/>
              <a:buFont typeface="Arial"/>
              <a:buChar char="•"/>
            </a:pPr>
            <a:r>
              <a:rPr dirty="0"/>
              <a:t>Head is withdrawn and not visible</a:t>
            </a:r>
          </a:p>
          <a:p>
            <a:pPr marL="228600" indent="-228600">
              <a:buSzPct val="100000"/>
              <a:buFont typeface="Arial"/>
              <a:buChar char="•"/>
            </a:pPr>
            <a:r>
              <a:rPr dirty="0"/>
              <a:t>Posterior ends contains short, fleshy lobes</a:t>
            </a:r>
          </a:p>
          <a:p>
            <a:pPr marL="228600" indent="-228600">
              <a:buSzPct val="100000"/>
              <a:buFont typeface="Arial"/>
              <a:buChar char="•"/>
            </a:pPr>
            <a:r>
              <a:rPr dirty="0"/>
              <a:t>Can be confused with midges (although they are much smaller), black fly (also much smaller) and snipe-flies (which have a series of </a:t>
            </a:r>
            <a:r>
              <a:rPr dirty="0" err="1"/>
              <a:t>prolegs</a:t>
            </a:r>
            <a:r>
              <a:rPr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t>Go through definition…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pPr>
              <a:defRPr u="sng"/>
            </a:pPr>
            <a:r>
              <a:rPr dirty="0"/>
              <a:t>Speaking Points</a:t>
            </a:r>
          </a:p>
          <a:p>
            <a:pPr marL="228600" indent="-228600">
              <a:buSzPct val="100000"/>
              <a:buFont typeface="Arial"/>
              <a:buChar char="•"/>
            </a:pPr>
            <a:r>
              <a:rPr dirty="0"/>
              <a:t>Note the differences in posterior appendages in </a:t>
            </a:r>
            <a:r>
              <a:rPr dirty="0" err="1"/>
              <a:t>watersnipe</a:t>
            </a:r>
            <a:r>
              <a:rPr dirty="0"/>
              <a:t> and </a:t>
            </a:r>
            <a:r>
              <a:rPr dirty="0" err="1"/>
              <a:t>craneflies</a:t>
            </a:r>
            <a:endParaRPr dirty="0"/>
          </a:p>
          <a:p>
            <a:pPr marL="228600" indent="-228600">
              <a:buSzPct val="100000"/>
              <a:buFont typeface="Arial"/>
              <a:buChar char="•"/>
            </a:pPr>
            <a:r>
              <a:rPr dirty="0"/>
              <a:t>Water/Aquatic snipe flies also have </a:t>
            </a:r>
            <a:r>
              <a:rPr dirty="0" err="1"/>
              <a:t>prolegs</a:t>
            </a:r>
            <a:r>
              <a:rPr dirty="0"/>
              <a:t>  paired at abdomen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pPr>
              <a:defRPr u="sng"/>
            </a:pPr>
            <a:r>
              <a:rPr dirty="0"/>
              <a:t>Speaking Points</a:t>
            </a:r>
          </a:p>
          <a:p>
            <a:pPr marL="228600" indent="-228600">
              <a:buSzPct val="100000"/>
              <a:buFont typeface="Arial"/>
              <a:buChar char="•"/>
            </a:pPr>
            <a:r>
              <a:rPr dirty="0"/>
              <a:t>Note the differences in posterior appendages in </a:t>
            </a:r>
            <a:r>
              <a:rPr dirty="0" err="1"/>
              <a:t>watersnipe</a:t>
            </a:r>
            <a:r>
              <a:rPr lang="en-US" dirty="0"/>
              <a:t>, </a:t>
            </a:r>
            <a:r>
              <a:rPr dirty="0" err="1"/>
              <a:t>craneflies</a:t>
            </a:r>
            <a:r>
              <a:rPr lang="en-US" dirty="0"/>
              <a:t>, and another Dipteran,</a:t>
            </a:r>
            <a:r>
              <a:rPr lang="en-US" baseline="0" dirty="0"/>
              <a:t> the Dance Flies (</a:t>
            </a:r>
            <a:r>
              <a:rPr lang="en-US" baseline="0" dirty="0" err="1"/>
              <a:t>empididae</a:t>
            </a:r>
            <a:r>
              <a:rPr lang="en-US" baseline="0" dirty="0"/>
              <a:t>)</a:t>
            </a:r>
            <a:endParaRPr dirty="0"/>
          </a:p>
          <a:p>
            <a:pPr marL="228600" indent="-228600">
              <a:buSzPct val="100000"/>
              <a:buFont typeface="Arial"/>
              <a:buChar char="•"/>
            </a:pPr>
            <a:r>
              <a:rPr dirty="0"/>
              <a:t>Water/Aquatic snipe flies</a:t>
            </a:r>
            <a:r>
              <a:rPr lang="en-US" dirty="0"/>
              <a:t> and dance flies</a:t>
            </a:r>
            <a:r>
              <a:rPr dirty="0"/>
              <a:t> also have </a:t>
            </a:r>
            <a:r>
              <a:rPr dirty="0" err="1"/>
              <a:t>prolegs</a:t>
            </a:r>
            <a:r>
              <a:rPr dirty="0"/>
              <a:t>  paired at abdomen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ID:</a:t>
            </a:r>
          </a:p>
          <a:p>
            <a:pPr marL="228600" indent="-228600">
              <a:buSzPct val="100000"/>
              <a:buFont typeface="Arial"/>
              <a:buChar char="•"/>
            </a:pPr>
            <a:r>
              <a:t>For both, two shells connected by a strong hinge</a:t>
            </a:r>
          </a:p>
          <a:p>
            <a:pPr marL="228600" indent="-228600">
              <a:buSzPct val="100000"/>
              <a:buFont typeface="Arial"/>
              <a:buChar char="•"/>
            </a:pPr>
            <a:r>
              <a:t>No distinct head</a:t>
            </a:r>
          </a:p>
          <a:p>
            <a:endParaRPr/>
          </a:p>
          <a:p>
            <a:r>
              <a:t>MUSSELS:</a:t>
            </a:r>
          </a:p>
          <a:p>
            <a:pPr marL="228600" indent="-228600">
              <a:buSzPct val="100000"/>
              <a:buFont typeface="Arial"/>
              <a:buChar char="•"/>
            </a:pPr>
            <a:r>
              <a:t>Order of mussels (Unionida: class Bivalvia) having an anterior pseudocardinal tooth and a posterior lateral tooth present on its valves.</a:t>
            </a:r>
          </a:p>
          <a:p>
            <a:endParaRPr/>
          </a:p>
          <a:p>
            <a:r>
              <a:t>Difference between two:</a:t>
            </a:r>
          </a:p>
          <a:p>
            <a:r>
              <a:t>Clams typically more oval; 1 external hinge</a:t>
            </a:r>
          </a:p>
          <a:p>
            <a:r>
              <a:t>Mussels typically more elongate; 2 external hinges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r>
              <a:rPr dirty="0"/>
              <a:t>LIFE HISTORY:</a:t>
            </a:r>
          </a:p>
          <a:p>
            <a:pPr marL="228600" indent="-228600">
              <a:buSzPct val="100000"/>
              <a:buFont typeface="Arial"/>
              <a:buChar char="•"/>
            </a:pPr>
            <a:r>
              <a:rPr dirty="0"/>
              <a:t>Commonly found in standing waters (lentic systems) or slow-moving running waters (lotic systems), these fierce underwater predators remain one of the most fundamentally aquatic insect orders, with all known North American nymphs spending their young lives underwater. </a:t>
            </a:r>
          </a:p>
          <a:p>
            <a:pPr marL="228600" indent="-228600">
              <a:buSzPct val="100000"/>
              <a:buFont typeface="Arial"/>
              <a:buChar char="•"/>
            </a:pPr>
            <a:r>
              <a:rPr dirty="0"/>
              <a:t>The </a:t>
            </a:r>
            <a:r>
              <a:rPr dirty="0" err="1"/>
              <a:t>Odonata</a:t>
            </a:r>
            <a:r>
              <a:rPr dirty="0"/>
              <a:t> can be divided into 2 suborders: the </a:t>
            </a:r>
            <a:r>
              <a:rPr dirty="0" err="1"/>
              <a:t>Anisoptera</a:t>
            </a:r>
            <a:r>
              <a:rPr dirty="0"/>
              <a:t> (the dragonflies) and the </a:t>
            </a:r>
            <a:r>
              <a:rPr dirty="0" err="1"/>
              <a:t>Zygoptera</a:t>
            </a:r>
            <a:r>
              <a:rPr dirty="0"/>
              <a:t> (the damselflies). </a:t>
            </a:r>
            <a:endParaRPr lang="en-US" dirty="0"/>
          </a:p>
          <a:p>
            <a:pPr marL="228600" indent="-228600">
              <a:buSzPct val="100000"/>
              <a:buFont typeface="Arial"/>
              <a:buChar char="•"/>
            </a:pPr>
            <a:r>
              <a:rPr lang="en-US" dirty="0"/>
              <a:t>Fun Note: There are a handful of terrestrial dragonfly larvae in French Polynesia and Hawaii</a:t>
            </a:r>
            <a:endParaRPr dirty="0"/>
          </a:p>
          <a:p>
            <a:pPr marL="228600" indent="-228600">
              <a:buSzPct val="100000"/>
              <a:buFont typeface="Arial"/>
              <a:buChar char="•"/>
            </a:pPr>
            <a:endParaRPr dirty="0"/>
          </a:p>
          <a:p>
            <a:endParaRPr dirty="0"/>
          </a:p>
          <a:p>
            <a:r>
              <a:rPr dirty="0"/>
              <a:t>ID:</a:t>
            </a:r>
          </a:p>
          <a:p>
            <a:pPr marL="228600" indent="-228600">
              <a:buSzPct val="100000"/>
              <a:buFont typeface="Arial"/>
              <a:buChar char="•"/>
            </a:pPr>
            <a:r>
              <a:rPr dirty="0"/>
              <a:t>Nymphs are distinguished by their large eyes, wing pads on the thorax, and an elbow-like “lower lip” or labium, which can project from the head to strike/seize prey or tuck neatly under the head when not in use. </a:t>
            </a:r>
          </a:p>
          <a:p>
            <a:pPr marL="228600" indent="-228600">
              <a:buSzPct val="100000"/>
              <a:buFont typeface="Arial"/>
              <a:buChar char="•"/>
            </a:pPr>
            <a:r>
              <a:rPr dirty="0"/>
              <a:t>Dragonflies are known for their stout bodies, heads narrower than the thorax and abdomen, and three short, wedge-shaped structures at the end of the abdomen. </a:t>
            </a:r>
          </a:p>
          <a:p>
            <a:pPr marL="228600" indent="-228600">
              <a:buSzPct val="100000"/>
              <a:buFont typeface="Arial"/>
              <a:buChar char="•"/>
            </a:pPr>
            <a:r>
              <a:rPr dirty="0"/>
              <a:t>Similar looking to damselflies, stoneflies and mayflies- big distinguishing feature is dragonflies have no tails!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p>
            <a:r>
              <a:t>LIFE HISTORY:</a:t>
            </a:r>
          </a:p>
          <a:p>
            <a:pPr marL="228600" indent="-228600">
              <a:buSzPct val="100000"/>
              <a:buFont typeface="Arial"/>
              <a:buChar char="•"/>
            </a:pPr>
            <a:r>
              <a:t>Zygoptera (the damselflies). </a:t>
            </a:r>
          </a:p>
          <a:p>
            <a:endParaRPr/>
          </a:p>
          <a:p>
            <a:r>
              <a:t>ID:</a:t>
            </a:r>
          </a:p>
          <a:p>
            <a:pPr marL="228600" indent="-228600">
              <a:buSzPct val="100000"/>
              <a:buFont typeface="Arial"/>
              <a:buChar char="•"/>
            </a:pPr>
            <a:r>
              <a:t>Nymphs are distinguished by their large eyes, wing pads on the thorax, and an elbow-like “lower lip” or labium, which can project from the head to strike/seize prey or tuck neatly under the head when not in use. </a:t>
            </a:r>
          </a:p>
          <a:p>
            <a:pPr marL="228600" indent="-228600">
              <a:buSzPct val="100000"/>
              <a:buFont typeface="Arial"/>
              <a:buChar char="•"/>
            </a:pPr>
            <a:r>
              <a:t>Damselflies, exhibit slender bodies (vs. larger bodies of dragonflies), heads wider than the thorax and abdomen, and three long, leaf-like caudal lamellae at the end of the abdomen that can facilitate gas exchange.</a:t>
            </a:r>
          </a:p>
          <a:p>
            <a:pPr marL="228600" indent="-228600">
              <a:buSzPct val="100000"/>
              <a:buFont typeface="Arial"/>
              <a:buChar char="•"/>
            </a:pPr>
            <a:r>
              <a:t>Similar looking to dragonflies, stoneflies and mayflies- big distinguishing feature is the tail of the damselfly  (3 wide tails)</a:t>
            </a:r>
          </a:p>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More</a:t>
            </a:r>
            <a:r>
              <a:rPr lang="en-US" baseline="0" dirty="0"/>
              <a:t> images from the website to show labial mask; abdomen with 3 gills (damselfly) or without tails (dragonfly), two pairs of wing pads</a:t>
            </a:r>
            <a:endParaRPr lang="en-US" dirty="0"/>
          </a:p>
          <a:p>
            <a:endParaRPr lang="en-US" dirty="0"/>
          </a:p>
        </p:txBody>
      </p:sp>
    </p:spTree>
    <p:extLst>
      <p:ext uri="{BB962C8B-B14F-4D97-AF65-F5344CB8AC3E}">
        <p14:creationId xmlns:p14="http://schemas.microsoft.com/office/powerpoint/2010/main" val="292743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pPr>
              <a:defRPr u="sng"/>
            </a:pPr>
            <a:r>
              <a:t>Speaking Points</a:t>
            </a:r>
          </a:p>
          <a:p>
            <a:pPr>
              <a:buSzPct val="100000"/>
              <a:buChar char="•"/>
            </a:pPr>
            <a:r>
              <a:t>Paddle shaped tails on damsel (gills) </a:t>
            </a:r>
          </a:p>
          <a:p>
            <a:pPr>
              <a:buSzPct val="100000"/>
              <a:buChar char="•"/>
            </a:pPr>
            <a:r>
              <a:t>Dragonflies tend to be stout looking, while damsels are usually more delicate looking (just like adult forms)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pPr>
              <a:defRPr u="sng"/>
            </a:pPr>
            <a:r>
              <a:rPr dirty="0"/>
              <a:t>Speaking Points</a:t>
            </a:r>
          </a:p>
          <a:p>
            <a:pPr>
              <a:buSzPct val="100000"/>
              <a:buChar char="•"/>
            </a:pPr>
            <a:r>
              <a:rPr dirty="0"/>
              <a:t>Paddle shaped tails on damsel (gills) </a:t>
            </a:r>
          </a:p>
          <a:p>
            <a:pPr>
              <a:buSzPct val="100000"/>
              <a:buChar char="•"/>
            </a:pPr>
            <a:r>
              <a:rPr dirty="0"/>
              <a:t>Dragonflies tend to be stout looking, while damsels are usually more delicate looking (just like adult forms)</a:t>
            </a:r>
            <a:endParaRPr lang="en-US" dirty="0"/>
          </a:p>
          <a:p>
            <a:pPr>
              <a:buSzPct val="100000"/>
              <a:buChar char="•"/>
            </a:pPr>
            <a:r>
              <a:rPr lang="en-US" dirty="0"/>
              <a:t>Dragonfly</a:t>
            </a:r>
            <a:r>
              <a:rPr lang="en-US" baseline="0" dirty="0"/>
              <a:t> heads tend to be narrower than the body vs damselfly heads are wider </a:t>
            </a:r>
            <a:r>
              <a:rPr lang="en-US" baseline="0"/>
              <a:t>than body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r>
              <a:t>LIFE HISTORY:</a:t>
            </a:r>
          </a:p>
          <a:p>
            <a:pPr marL="228600" indent="-228600">
              <a:buSzPct val="100000"/>
              <a:buFont typeface="Arial"/>
              <a:buChar char="•"/>
            </a:pPr>
            <a:r>
              <a:t>Larvae build stationary retreats of silk, detritus and rock fragments. A part of the entrance of a retreat has a silken filter net protruding into the current to strain food from the water. This is how they earned the common name, “net spinners”. The mesh size of the filter net varies among hydropsychid species, corresponding with the current speed of their optimal habitat and the size of the food particles on which they specialize.</a:t>
            </a:r>
          </a:p>
          <a:p>
            <a:endParaRPr/>
          </a:p>
          <a:p>
            <a:pPr marL="228600" indent="-228600">
              <a:buSzPct val="100000"/>
              <a:buFont typeface="Arial"/>
              <a:buChar char="•"/>
            </a:pPr>
            <a:r>
              <a:t>They spend most of their life hiding in their retreats, waiting for food to get caught in their nets, mostly tiny bits of organic debris, but occasionally small animals; they sometimes also scrape algae from the surfaces of the rocks or other substrates to which their retreats are attached. </a:t>
            </a:r>
          </a:p>
          <a:p>
            <a:pPr marL="228600" indent="-228600">
              <a:buSzPct val="100000"/>
              <a:buFont typeface="Arial"/>
              <a:buChar char="•"/>
            </a:pPr>
            <a:endParaRPr/>
          </a:p>
          <a:p>
            <a:r>
              <a:t>ID:</a:t>
            </a:r>
          </a:p>
          <a:p>
            <a:pPr marL="222250" indent="-222250">
              <a:buSzPct val="145000"/>
              <a:buChar char="•"/>
            </a:pPr>
            <a:r>
              <a:t>Body is curved and  is caterpillar-like with 3 pairs of legs</a:t>
            </a:r>
          </a:p>
          <a:p>
            <a:pPr marL="222250" indent="-222250">
              <a:buSzPct val="145000"/>
              <a:buChar char="•"/>
            </a:pPr>
            <a:r>
              <a:t>Three dark plates on the dorsal side of the thorax </a:t>
            </a:r>
          </a:p>
          <a:p>
            <a:pPr marL="222250" indent="-222250">
              <a:buSzPct val="145000"/>
              <a:buChar char="•"/>
            </a:pPr>
            <a:r>
              <a:t>Gills on the underside of the abdomen</a:t>
            </a:r>
          </a:p>
          <a:p>
            <a:pPr marL="222250" indent="-222250">
              <a:buSzPct val="145000"/>
              <a:buChar char="•"/>
            </a:pPr>
            <a:r>
              <a:t>Setal Fan on prolegs (each proleg with a single hook)</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a:t>
            </a:r>
            <a:r>
              <a:rPr lang="en-US" baseline="0" dirty="0"/>
              <a:t> images from the website to show </a:t>
            </a:r>
            <a:r>
              <a:rPr lang="en-US" baseline="0" dirty="0" err="1"/>
              <a:t>proleg</a:t>
            </a:r>
            <a:r>
              <a:rPr lang="en-US" baseline="0" dirty="0"/>
              <a:t> with single hook, all 3 nota sclerotized, </a:t>
            </a:r>
            <a:r>
              <a:rPr lang="en-US" baseline="0" dirty="0" err="1"/>
              <a:t>setal</a:t>
            </a:r>
            <a:r>
              <a:rPr lang="en-US" baseline="0" dirty="0"/>
              <a:t> fan on </a:t>
            </a:r>
            <a:r>
              <a:rPr lang="en-US" baseline="0" dirty="0" err="1"/>
              <a:t>prolegs</a:t>
            </a:r>
            <a:r>
              <a:rPr lang="en-US" baseline="0" dirty="0"/>
              <a:t>, and ventrally branched gills</a:t>
            </a:r>
            <a:endParaRPr lang="en-US" dirty="0"/>
          </a:p>
        </p:txBody>
      </p:sp>
    </p:spTree>
    <p:extLst>
      <p:ext uri="{BB962C8B-B14F-4D97-AF65-F5344CB8AC3E}">
        <p14:creationId xmlns:p14="http://schemas.microsoft.com/office/powerpoint/2010/main" val="63584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Go through definition…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a:defRPr u="sng"/>
            </a:pPr>
            <a:r>
              <a:t>Speaking Points</a:t>
            </a:r>
          </a:p>
          <a:p>
            <a:pPr>
              <a:buSzPct val="100000"/>
              <a:buChar char="•"/>
            </a:pPr>
            <a:r>
              <a:t>Use pictures to demonstrate differences between common net spinning and case building caddisflies</a:t>
            </a:r>
          </a:p>
          <a:p>
            <a:endParaRPr/>
          </a:p>
          <a:p>
            <a:pPr>
              <a:defRPr u="sng"/>
            </a:pPr>
            <a:r>
              <a:t>Reference</a:t>
            </a:r>
          </a:p>
          <a:p>
            <a:r>
              <a:t>Tufted abdominal gills on common net spinner; 3 thoracic plates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r>
              <a:rPr dirty="0"/>
              <a:t>LIFE HISTORY:</a:t>
            </a:r>
          </a:p>
          <a:p>
            <a:pPr marL="228600" indent="-228600">
              <a:buSzPct val="100000"/>
              <a:buFont typeface="Arial"/>
              <a:buChar char="•"/>
            </a:pPr>
            <a:r>
              <a:rPr dirty="0"/>
              <a:t>Originating from the Ancient Greek for “large” and “winged,” the </a:t>
            </a:r>
            <a:r>
              <a:rPr dirty="0" err="1"/>
              <a:t>Megaloptera</a:t>
            </a:r>
            <a:r>
              <a:rPr dirty="0"/>
              <a:t> are known for their sometimes large and formidable appearance. Their chewing mouthparts and elongated, slightly flattened bodies make them excellent underwater predators. </a:t>
            </a:r>
          </a:p>
          <a:p>
            <a:pPr marL="228600" indent="-228600">
              <a:buSzPct val="100000"/>
              <a:buFont typeface="Arial"/>
              <a:buChar char="•"/>
            </a:pPr>
            <a:r>
              <a:rPr dirty="0"/>
              <a:t>The order can be split into 2 key families: the </a:t>
            </a:r>
            <a:r>
              <a:rPr dirty="0" err="1"/>
              <a:t>Corydalidae</a:t>
            </a:r>
            <a:r>
              <a:rPr dirty="0"/>
              <a:t> (the dobsonflies and </a:t>
            </a:r>
            <a:r>
              <a:rPr dirty="0" err="1"/>
              <a:t>fishflies</a:t>
            </a:r>
            <a:r>
              <a:rPr dirty="0"/>
              <a:t>) and the </a:t>
            </a:r>
            <a:r>
              <a:rPr dirty="0" err="1"/>
              <a:t>Sialidae</a:t>
            </a:r>
            <a:r>
              <a:rPr dirty="0"/>
              <a:t> (the alderflies). </a:t>
            </a:r>
          </a:p>
          <a:p>
            <a:pPr marL="228600" indent="-228600">
              <a:buSzPct val="100000"/>
              <a:buFont typeface="Arial"/>
              <a:buChar char="•"/>
            </a:pPr>
            <a:r>
              <a:rPr dirty="0"/>
              <a:t>Nicknamed “hellgrammites,” the larvae of dobsonflies and </a:t>
            </a:r>
            <a:r>
              <a:rPr dirty="0" err="1"/>
              <a:t>fishflies</a:t>
            </a:r>
            <a:r>
              <a:rPr dirty="0"/>
              <a:t> more commonly inhabit lotic habitats in the fast-moving waters in river and streams.</a:t>
            </a:r>
            <a:r>
              <a:rPr lang="en-US" dirty="0"/>
              <a:t> Some are really common (</a:t>
            </a:r>
            <a:r>
              <a:rPr lang="en-US" dirty="0" err="1"/>
              <a:t>Sialis</a:t>
            </a:r>
            <a:r>
              <a:rPr lang="en-US" baseline="0" dirty="0"/>
              <a:t> sp.) in streams with agricultural influence</a:t>
            </a:r>
            <a:endParaRPr dirty="0"/>
          </a:p>
          <a:p>
            <a:pPr marL="228600" indent="-228600">
              <a:buSzPct val="100000"/>
              <a:buFont typeface="Arial"/>
              <a:buChar char="•"/>
            </a:pPr>
            <a:endParaRPr dirty="0"/>
          </a:p>
          <a:p>
            <a:r>
              <a:rPr dirty="0"/>
              <a:t>ID</a:t>
            </a:r>
          </a:p>
          <a:p>
            <a:pPr marL="228600" indent="-228600">
              <a:buSzPct val="100000"/>
              <a:buFont typeface="Arial"/>
              <a:buChar char="•"/>
            </a:pPr>
            <a:r>
              <a:rPr dirty="0"/>
              <a:t>They can be distinguished by seven to eight pairs of lateral filaments along the abdomen and two short, spiny </a:t>
            </a:r>
            <a:r>
              <a:rPr dirty="0" err="1"/>
              <a:t>prolegs</a:t>
            </a:r>
            <a:r>
              <a:rPr dirty="0"/>
              <a:t> at the end of the abdomen.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p>
            <a:r>
              <a:rPr dirty="0"/>
              <a:t>ID</a:t>
            </a:r>
          </a:p>
          <a:p>
            <a:pPr marL="171450" indent="-171450">
              <a:buSzPct val="100000"/>
              <a:buFont typeface="Arial"/>
              <a:buChar char="•"/>
            </a:pPr>
            <a:r>
              <a:rPr dirty="0"/>
              <a:t>Larvae generally smaller</a:t>
            </a:r>
            <a:r>
              <a:rPr lang="en-US" dirty="0"/>
              <a:t>,</a:t>
            </a:r>
            <a:r>
              <a:rPr lang="en-US" baseline="0" dirty="0"/>
              <a:t> </a:t>
            </a:r>
            <a:r>
              <a:rPr dirty="0"/>
              <a:t>are most commonly found in standing or slow-moving waters, exhibit seven pairs of lateral filaments, and have a single long single filament at the end of the abdomen.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More</a:t>
            </a:r>
            <a:r>
              <a:rPr lang="en-US" baseline="0" dirty="0"/>
              <a:t> images from the website (for alderflies, dobsonflies, and </a:t>
            </a:r>
            <a:r>
              <a:rPr lang="en-US" baseline="0" dirty="0" err="1"/>
              <a:t>fishflies</a:t>
            </a:r>
            <a:r>
              <a:rPr lang="en-US" baseline="0" dirty="0"/>
              <a:t>) showing 1 tail (alderfly) or 2 </a:t>
            </a:r>
            <a:r>
              <a:rPr lang="en-US" baseline="0" dirty="0" err="1"/>
              <a:t>prolegs</a:t>
            </a:r>
            <a:r>
              <a:rPr lang="en-US" baseline="0" dirty="0"/>
              <a:t> (</a:t>
            </a:r>
            <a:r>
              <a:rPr lang="en-US" baseline="0" dirty="0" err="1"/>
              <a:t>fishfly</a:t>
            </a:r>
            <a:r>
              <a:rPr lang="en-US" baseline="0" dirty="0"/>
              <a:t>, dobsonfly) and later filaments (all)</a:t>
            </a:r>
            <a:endParaRPr lang="en-US" dirty="0"/>
          </a:p>
        </p:txBody>
      </p:sp>
    </p:spTree>
    <p:extLst>
      <p:ext uri="{BB962C8B-B14F-4D97-AF65-F5344CB8AC3E}">
        <p14:creationId xmlns:p14="http://schemas.microsoft.com/office/powerpoint/2010/main" val="2508485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pPr>
              <a:defRPr u="sng"/>
            </a:pPr>
            <a:r>
              <a:rPr dirty="0"/>
              <a:t>Speaking Points</a:t>
            </a:r>
          </a:p>
          <a:p>
            <a:r>
              <a:rPr dirty="0"/>
              <a:t>The main difference between these two macros is the posterior anatomy. Reference images while discussing this.</a:t>
            </a:r>
          </a:p>
          <a:p>
            <a:endParaRPr dirty="0"/>
          </a:p>
          <a:p>
            <a:pPr marL="228600" indent="-228600">
              <a:buSzPct val="100000"/>
              <a:buFont typeface="Arial"/>
              <a:buChar char="•"/>
            </a:pPr>
            <a:r>
              <a:rPr dirty="0"/>
              <a:t>Alderflies have a single long single filament at the end of the abdomen.</a:t>
            </a:r>
          </a:p>
          <a:p>
            <a:pPr marL="228600" indent="-228600">
              <a:buSzPct val="100000"/>
              <a:buFont typeface="Arial"/>
              <a:buChar char="•"/>
            </a:pPr>
            <a:r>
              <a:rPr dirty="0" err="1"/>
              <a:t>Fishflies</a:t>
            </a:r>
            <a:r>
              <a:rPr dirty="0"/>
              <a:t>/Dobsonflies: two short, spiny </a:t>
            </a:r>
            <a:r>
              <a:rPr dirty="0" err="1"/>
              <a:t>prolegs</a:t>
            </a:r>
            <a:r>
              <a:rPr dirty="0"/>
              <a:t> at the end of the abdomen.</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pPr>
              <a:defRPr u="sng"/>
            </a:pPr>
            <a:r>
              <a:rPr dirty="0"/>
              <a:t>Speaking Points</a:t>
            </a:r>
          </a:p>
          <a:p>
            <a:r>
              <a:rPr dirty="0"/>
              <a:t>The main difference between these two macros is the posterior anatomy. Reference images while discussing this.</a:t>
            </a:r>
          </a:p>
          <a:p>
            <a:endParaRPr dirty="0"/>
          </a:p>
          <a:p>
            <a:pPr marL="228600" indent="-228600">
              <a:buSzPct val="100000"/>
              <a:buFont typeface="Arial"/>
              <a:buChar char="•"/>
            </a:pPr>
            <a:r>
              <a:rPr dirty="0"/>
              <a:t>Alderflies have a single long single filament at the end of the abdomen.</a:t>
            </a:r>
          </a:p>
          <a:p>
            <a:pPr marL="228600" indent="-228600">
              <a:buSzPct val="100000"/>
              <a:buFont typeface="Arial"/>
              <a:buChar char="•"/>
            </a:pPr>
            <a:r>
              <a:rPr dirty="0" err="1"/>
              <a:t>Fishflies</a:t>
            </a:r>
            <a:r>
              <a:rPr dirty="0"/>
              <a:t>/Dobsonflies: two short, spiny </a:t>
            </a:r>
            <a:r>
              <a:rPr dirty="0" err="1"/>
              <a:t>prolegs</a:t>
            </a:r>
            <a:r>
              <a:rPr dirty="0"/>
              <a:t> at the end of the abdomen.</a:t>
            </a:r>
            <a:endParaRPr lang="en-US" dirty="0"/>
          </a:p>
        </p:txBody>
      </p:sp>
    </p:spTree>
    <p:extLst>
      <p:ext uri="{BB962C8B-B14F-4D97-AF65-F5344CB8AC3E}">
        <p14:creationId xmlns:p14="http://schemas.microsoft.com/office/powerpoint/2010/main" val="19352072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r>
              <a:rPr lang="en-US" dirty="0"/>
              <a:t>Life History:</a:t>
            </a:r>
          </a:p>
          <a:p>
            <a:r>
              <a:rPr lang="en-US" dirty="0"/>
              <a:t>1. More active</a:t>
            </a:r>
            <a:r>
              <a:rPr lang="en-US" baseline="0" dirty="0"/>
              <a:t> at night; but still out feeding during the day if they find a delicious treat!</a:t>
            </a:r>
            <a:endParaRPr lang="en-US" dirty="0"/>
          </a:p>
          <a:p>
            <a:endParaRPr lang="en-US" dirty="0"/>
          </a:p>
          <a:p>
            <a:r>
              <a:rPr dirty="0"/>
              <a:t>ID:</a:t>
            </a:r>
          </a:p>
          <a:p>
            <a:r>
              <a:rPr dirty="0"/>
              <a:t>Order of crayfish (in arthropod subphylum </a:t>
            </a:r>
            <a:r>
              <a:rPr dirty="0" err="1"/>
              <a:t>Crustacea</a:t>
            </a:r>
            <a:r>
              <a:rPr dirty="0"/>
              <a:t>, class Malacostraca) having a large, obvious carapace, large eyes, well-developed </a:t>
            </a:r>
            <a:r>
              <a:rPr dirty="0" err="1"/>
              <a:t>pleopods</a:t>
            </a:r>
            <a:r>
              <a:rPr dirty="0"/>
              <a:t> (</a:t>
            </a:r>
            <a:r>
              <a:rPr dirty="0" err="1"/>
              <a:t>aka.swimmerets</a:t>
            </a:r>
            <a:r>
              <a:rPr dirty="0"/>
              <a:t>—swimming legs also used for brooding eggs), and five pairs of walking legs, including chelae (claws or pincer).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prstGeom prst="rect">
            <a:avLst/>
          </a:prstGeom>
        </p:spPr>
        <p:txBody>
          <a:bodyPr/>
          <a:lstStyle/>
          <a:p>
            <a:endParaRPr/>
          </a:p>
        </p:txBody>
      </p:sp>
      <p:sp>
        <p:nvSpPr>
          <p:cNvPr id="647" name="Shape 647"/>
          <p:cNvSpPr>
            <a:spLocks noGrp="1"/>
          </p:cNvSpPr>
          <p:nvPr>
            <p:ph type="body" sz="quarter" idx="1"/>
          </p:nvPr>
        </p:nvSpPr>
        <p:spPr>
          <a:prstGeom prst="rect">
            <a:avLst/>
          </a:prstGeom>
        </p:spPr>
        <p:txBody>
          <a:bodyPr/>
          <a:lstStyle/>
          <a:p>
            <a:r>
              <a:rPr lang="en-US" dirty="0"/>
              <a:t>Life History:</a:t>
            </a:r>
          </a:p>
          <a:p>
            <a:r>
              <a:rPr lang="en-US" dirty="0"/>
              <a:t>1.</a:t>
            </a:r>
            <a:r>
              <a:rPr lang="en-US" baseline="0" dirty="0"/>
              <a:t> Scuds also show up in limestone/higher calcium streams</a:t>
            </a:r>
            <a:endParaRPr lang="en-US" dirty="0"/>
          </a:p>
          <a:p>
            <a:endParaRPr lang="en-US" dirty="0"/>
          </a:p>
          <a:p>
            <a:r>
              <a:rPr dirty="0"/>
              <a:t>ID:</a:t>
            </a:r>
          </a:p>
          <a:p>
            <a:pPr marL="228600" indent="-228600">
              <a:buSzPct val="100000"/>
              <a:buFont typeface="Arial"/>
              <a:buChar char="•"/>
            </a:pPr>
            <a:r>
              <a:rPr dirty="0"/>
              <a:t>7 pairs of walking legs; first two pairs have hinged claws</a:t>
            </a:r>
          </a:p>
          <a:p>
            <a:pPr marL="228600" indent="-228600">
              <a:buSzPct val="100000"/>
              <a:buFont typeface="Arial"/>
              <a:buChar char="•"/>
            </a:pPr>
            <a:r>
              <a:rPr dirty="0"/>
              <a:t>Body strongly flattened from side to side</a:t>
            </a:r>
          </a:p>
          <a:p>
            <a:pPr marL="228600" indent="-228600">
              <a:buSzPct val="100000"/>
              <a:buFont typeface="Arial"/>
              <a:buChar char="•"/>
            </a:pPr>
            <a:r>
              <a:rPr dirty="0"/>
              <a:t>Two pairs of antennae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rPr dirty="0"/>
              <a:t>ID:</a:t>
            </a:r>
          </a:p>
          <a:p>
            <a:pPr marL="228600" indent="-228600">
              <a:buSzPct val="100000"/>
              <a:buFont typeface="Arial"/>
              <a:buChar char="•"/>
            </a:pPr>
            <a:r>
              <a:rPr dirty="0"/>
              <a:t>7 pairs of walking legs; first pair has enlarged ends with hinged claws</a:t>
            </a:r>
          </a:p>
          <a:p>
            <a:pPr marL="228600" indent="-228600">
              <a:buSzPct val="100000"/>
              <a:buFont typeface="Arial"/>
              <a:buChar char="•"/>
            </a:pPr>
            <a:r>
              <a:rPr dirty="0"/>
              <a:t>Body strongly flattened from top to bottom</a:t>
            </a:r>
          </a:p>
          <a:p>
            <a:pPr marL="228600" indent="-228600">
              <a:buSzPct val="100000"/>
              <a:buFont typeface="Arial"/>
              <a:buChar char="•"/>
            </a:pPr>
            <a:r>
              <a:rPr dirty="0"/>
              <a:t>Two pairs of antennae; one is much longer than the other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p>
            <a:pPr>
              <a:defRPr u="sng"/>
            </a:pPr>
            <a:r>
              <a:t>Speaking Points</a:t>
            </a:r>
          </a:p>
          <a:p>
            <a:pPr marL="222250" indent="-222250">
              <a:buSzPct val="145000"/>
              <a:buChar char="•"/>
            </a:pPr>
            <a:r>
              <a:t>Scud- Shrimp like appearance</a:t>
            </a:r>
          </a:p>
          <a:p>
            <a:pPr marL="222250" indent="-222250">
              <a:buSzPct val="145000"/>
              <a:buChar char="•"/>
            </a:pPr>
            <a:r>
              <a:t>Sowbug- Looks similar to the terrestrial: pill bug, or AKA roly polys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Go through definition…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noRot="1" noChangeAspect="1"/>
          </p:cNvSpPr>
          <p:nvPr>
            <p:ph type="sldImg"/>
          </p:nvPr>
        </p:nvSpPr>
        <p:spPr>
          <a:prstGeom prst="rect">
            <a:avLst/>
          </a:prstGeom>
        </p:spPr>
        <p:txBody>
          <a:bodyPr/>
          <a:lstStyle/>
          <a:p>
            <a:endParaRPr/>
          </a:p>
        </p:txBody>
      </p:sp>
      <p:sp>
        <p:nvSpPr>
          <p:cNvPr id="676" name="Shape 676"/>
          <p:cNvSpPr>
            <a:spLocks noGrp="1"/>
          </p:cNvSpPr>
          <p:nvPr>
            <p:ph type="body" sz="quarter" idx="1"/>
          </p:nvPr>
        </p:nvSpPr>
        <p:spPr>
          <a:prstGeom prst="rect">
            <a:avLst/>
          </a:prstGeom>
        </p:spPr>
        <p:txBody>
          <a:bodyPr/>
          <a:lstStyle/>
          <a:p>
            <a:r>
              <a:rPr dirty="0"/>
              <a:t>Group 3 Taxa can take more stress (low dissolved oxygen, higher temperatures) and higher pollutant levels.</a:t>
            </a:r>
          </a:p>
          <a:p>
            <a:r>
              <a:rPr dirty="0"/>
              <a:t>Finding this group only indicate poor stream water quality; but remember you want to find a diversity of taxa (some of each group) in your stream.</a:t>
            </a:r>
          </a:p>
          <a:p>
            <a:endParaRPr dirty="0"/>
          </a:p>
          <a:p>
            <a:r>
              <a:rPr dirty="0"/>
              <a:t>This group includes the following taxa:</a:t>
            </a:r>
          </a:p>
          <a:p>
            <a:pPr marL="342900" indent="-342900">
              <a:buSzPct val="100000"/>
              <a:buAutoNum type="alphaLcPeriod"/>
            </a:pPr>
            <a:r>
              <a:rPr dirty="0"/>
              <a:t>Aquatic worm</a:t>
            </a:r>
          </a:p>
          <a:p>
            <a:pPr marL="342900" indent="-342900">
              <a:buSzPct val="100000"/>
              <a:buAutoNum type="alphaLcPeriod"/>
            </a:pPr>
            <a:r>
              <a:rPr dirty="0" err="1"/>
              <a:t>Planaria</a:t>
            </a:r>
            <a:endParaRPr dirty="0"/>
          </a:p>
          <a:p>
            <a:pPr marL="342900" indent="-342900">
              <a:buSzPct val="100000"/>
              <a:buAutoNum type="alphaLcPeriod"/>
            </a:pPr>
            <a:r>
              <a:rPr dirty="0"/>
              <a:t>Left-Handed/Lunged Snail</a:t>
            </a:r>
          </a:p>
          <a:p>
            <a:pPr marL="342900" indent="-342900">
              <a:buSzPct val="100000"/>
              <a:buAutoNum type="alphaLcPeriod"/>
            </a:pPr>
            <a:r>
              <a:rPr dirty="0"/>
              <a:t>Black Fly Larva</a:t>
            </a:r>
          </a:p>
          <a:p>
            <a:pPr marL="342900" indent="-342900">
              <a:buSzPct val="100000"/>
              <a:buAutoNum type="alphaLcPeriod"/>
            </a:pPr>
            <a:r>
              <a:rPr dirty="0"/>
              <a:t>Midge Fly Larva</a:t>
            </a:r>
          </a:p>
          <a:p>
            <a:pPr marL="342900" indent="-342900">
              <a:buSzPct val="100000"/>
              <a:buAutoNum type="alphaLcPeriod"/>
            </a:pPr>
            <a:r>
              <a:rPr dirty="0"/>
              <a:t>Leech</a:t>
            </a:r>
          </a:p>
          <a:p>
            <a:pPr marL="342900" indent="-342900">
              <a:buSzPct val="100000"/>
              <a:buAutoNum type="alphaLcPeriod"/>
            </a:pPr>
            <a:endParaRPr dirty="0"/>
          </a:p>
          <a:p>
            <a:r>
              <a:rPr dirty="0"/>
              <a:t>So let’s go over each one of these in more depth and their characteristics!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r>
              <a:rPr dirty="0"/>
              <a:t>LIFE HISTORY: </a:t>
            </a:r>
          </a:p>
          <a:p>
            <a:pPr marL="228600" indent="-228600">
              <a:buSzPct val="100000"/>
              <a:buFont typeface="Arial"/>
              <a:buChar char="•"/>
            </a:pPr>
            <a:r>
              <a:rPr dirty="0"/>
              <a:t>This group is estimated to include up to 2,000 North American species. It is the most widespread and often most abundant aquatic insect family. </a:t>
            </a:r>
          </a:p>
          <a:p>
            <a:pPr marL="228600" indent="-228600">
              <a:buSzPct val="100000"/>
              <a:buFont typeface="Arial"/>
              <a:buChar char="•"/>
            </a:pPr>
            <a:r>
              <a:rPr dirty="0"/>
              <a:t>The larvae and pupae can be found in almost any aquatic habitat. </a:t>
            </a:r>
          </a:p>
          <a:p>
            <a:pPr marL="228600" indent="-228600">
              <a:buSzPct val="100000"/>
              <a:buFont typeface="Arial"/>
              <a:buChar char="•"/>
            </a:pPr>
            <a:r>
              <a:rPr dirty="0"/>
              <a:t>They live on the bottom, sometimes within slender tubes of silk and detritus. The larvae must be slide-mounted in order to be identified to genus. </a:t>
            </a:r>
          </a:p>
          <a:p>
            <a:pPr marL="228600" indent="-228600">
              <a:buSzPct val="100000"/>
              <a:buFont typeface="Arial"/>
              <a:buChar char="•"/>
            </a:pPr>
            <a:r>
              <a:rPr dirty="0"/>
              <a:t>Different species vary greatly in pollution tolerance. </a:t>
            </a:r>
          </a:p>
          <a:p>
            <a:pPr marL="228600" indent="-228600">
              <a:buSzPct val="100000"/>
              <a:buFont typeface="Arial"/>
              <a:buChar char="•"/>
            </a:pPr>
            <a:r>
              <a:rPr dirty="0"/>
              <a:t>The larvae pupate on the bottom, and then the pupae swim to the surface to emerge as adults, which usually survive for only a few days to mate and lay eggs.</a:t>
            </a:r>
            <a:endParaRPr lang="en-US" dirty="0"/>
          </a:p>
          <a:p>
            <a:pPr marL="228600" indent="-228600">
              <a:buSzPct val="100000"/>
              <a:buFont typeface="Arial"/>
              <a:buChar char="•"/>
            </a:pPr>
            <a:r>
              <a:rPr lang="en-US" b="0" dirty="0">
                <a:latin typeface="Times"/>
                <a:ea typeface="Times"/>
                <a:cs typeface="Times"/>
                <a:sym typeface="Times"/>
              </a:rPr>
              <a:t>Some midges</a:t>
            </a:r>
            <a:r>
              <a:rPr lang="en-US" b="0" baseline="0" dirty="0">
                <a:latin typeface="Times"/>
                <a:ea typeface="Times"/>
                <a:cs typeface="Times"/>
                <a:sym typeface="Times"/>
              </a:rPr>
              <a:t> can be well over 1” in rare cases (</a:t>
            </a:r>
            <a:r>
              <a:rPr lang="en-US" b="0" baseline="0" dirty="0" err="1">
                <a:latin typeface="Times"/>
                <a:ea typeface="Times"/>
                <a:cs typeface="Times"/>
                <a:sym typeface="Times"/>
              </a:rPr>
              <a:t>Chironomus</a:t>
            </a:r>
            <a:r>
              <a:rPr lang="en-US" b="0" baseline="0" dirty="0">
                <a:latin typeface="Times"/>
                <a:ea typeface="Times"/>
                <a:cs typeface="Times"/>
                <a:sym typeface="Times"/>
              </a:rPr>
              <a:t> </a:t>
            </a:r>
            <a:r>
              <a:rPr lang="en-US" b="0" baseline="0" dirty="0" err="1">
                <a:latin typeface="Times"/>
                <a:ea typeface="Times"/>
                <a:cs typeface="Times"/>
                <a:sym typeface="Times"/>
              </a:rPr>
              <a:t>magnus</a:t>
            </a:r>
            <a:r>
              <a:rPr lang="en-US" b="0" baseline="0" dirty="0">
                <a:latin typeface="Times"/>
                <a:ea typeface="Times"/>
                <a:cs typeface="Times"/>
                <a:sym typeface="Times"/>
              </a:rPr>
              <a:t>)</a:t>
            </a:r>
          </a:p>
          <a:p>
            <a:pPr marL="228600" indent="-228600">
              <a:buSzPct val="100000"/>
              <a:buFont typeface="Arial"/>
              <a:buChar char="•"/>
            </a:pPr>
            <a:r>
              <a:rPr lang="en-US" sz="1600" b="0" i="0" dirty="0">
                <a:effectLst/>
                <a:latin typeface="Helvetica Neue"/>
                <a:ea typeface="Helvetica Neue"/>
                <a:cs typeface="Helvetica Neue"/>
                <a:sym typeface="Helvetica Neue"/>
              </a:rPr>
              <a:t>Midges can also be green, black, and blue in addition to red and white in color</a:t>
            </a:r>
            <a:endParaRPr b="0" dirty="0">
              <a:latin typeface="Times"/>
              <a:ea typeface="Times"/>
              <a:cs typeface="Times"/>
              <a:sym typeface="Times"/>
            </a:endParaRPr>
          </a:p>
          <a:p>
            <a:endParaRPr b="1" dirty="0">
              <a:latin typeface="Times"/>
              <a:ea typeface="Times"/>
              <a:cs typeface="Times"/>
              <a:sym typeface="Times"/>
            </a:endParaRPr>
          </a:p>
          <a:p>
            <a:r>
              <a:rPr dirty="0"/>
              <a:t>ID:</a:t>
            </a:r>
          </a:p>
          <a:p>
            <a:pPr marL="228600" indent="-228600">
              <a:buSzPct val="100000"/>
              <a:buFont typeface="Arial"/>
              <a:buChar char="•"/>
            </a:pPr>
            <a:r>
              <a:rPr dirty="0"/>
              <a:t>Small, very thin wormlike body (as tiny as your eye lash)</a:t>
            </a:r>
          </a:p>
          <a:p>
            <a:pPr marL="228600" indent="-228600">
              <a:buSzPct val="100000"/>
              <a:buFont typeface="Arial"/>
              <a:buChar char="•"/>
            </a:pPr>
            <a:r>
              <a:rPr dirty="0"/>
              <a:t>Red or white in color</a:t>
            </a:r>
          </a:p>
          <a:p>
            <a:pPr marL="228600" indent="-228600">
              <a:buSzPct val="100000"/>
              <a:buFont typeface="Arial"/>
              <a:buChar char="•"/>
            </a:pPr>
            <a:r>
              <a:rPr dirty="0"/>
              <a:t>Distinct head capsule</a:t>
            </a:r>
          </a:p>
          <a:p>
            <a:pPr marL="228600" indent="-228600">
              <a:buSzPct val="100000"/>
              <a:buFont typeface="Arial"/>
              <a:buChar char="•"/>
            </a:pPr>
            <a:r>
              <a:rPr dirty="0"/>
              <a:t>Two </a:t>
            </a:r>
            <a:r>
              <a:rPr dirty="0" err="1"/>
              <a:t>prolegs</a:t>
            </a:r>
            <a:r>
              <a:rPr dirty="0"/>
              <a:t> just behind the head</a:t>
            </a:r>
          </a:p>
          <a:p>
            <a:pPr marL="228600" indent="-228600">
              <a:buSzPct val="100000"/>
              <a:buFont typeface="Arial"/>
              <a:buChar char="•"/>
            </a:pPr>
            <a:r>
              <a:rPr dirty="0"/>
              <a:t>Two </a:t>
            </a:r>
            <a:r>
              <a:rPr dirty="0" err="1"/>
              <a:t>Prolegs</a:t>
            </a:r>
            <a:r>
              <a:rPr dirty="0"/>
              <a:t> also present on the posterior end</a:t>
            </a:r>
          </a:p>
          <a:p>
            <a:endParaRPr dirty="0"/>
          </a:p>
          <a:p>
            <a:r>
              <a:rPr dirty="0"/>
              <a:t>CHECK FACT HERE our site says Anal not pro let????</a:t>
            </a:r>
          </a:p>
          <a:p>
            <a:r>
              <a:rPr dirty="0"/>
              <a:t>Paired hook-bearing </a:t>
            </a:r>
            <a:r>
              <a:rPr dirty="0" err="1"/>
              <a:t>prolegs</a:t>
            </a:r>
            <a:r>
              <a:rPr dirty="0"/>
              <a:t> (fleshy nubs used for movement) are present on the </a:t>
            </a:r>
            <a:r>
              <a:rPr dirty="0" err="1"/>
              <a:t>prothorax</a:t>
            </a:r>
            <a:r>
              <a:rPr dirty="0"/>
              <a:t> and at the posterior end of the body. At first glance these may appear as a single </a:t>
            </a:r>
            <a:r>
              <a:rPr dirty="0" err="1"/>
              <a:t>proleg</a:t>
            </a:r>
            <a:r>
              <a:rPr dirty="0"/>
              <a:t>, but they are paired, the division may be slight and only at the apex of the </a:t>
            </a:r>
            <a:r>
              <a:rPr dirty="0" err="1"/>
              <a:t>proleg</a:t>
            </a:r>
            <a:r>
              <a:rPr dirty="0"/>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p>
            <a:r>
              <a:rPr dirty="0"/>
              <a:t>LIFE HISTORY:</a:t>
            </a:r>
          </a:p>
          <a:p>
            <a:pPr marL="228600" indent="-228600">
              <a:buSzPct val="100000"/>
              <a:buFont typeface="Arial"/>
              <a:buChar char="•"/>
            </a:pPr>
            <a:r>
              <a:rPr dirty="0"/>
              <a:t>Larvae spin a pad of silk and glue it </a:t>
            </a:r>
            <a:r>
              <a:rPr dirty="0" err="1"/>
              <a:t>it</a:t>
            </a:r>
            <a:r>
              <a:rPr dirty="0"/>
              <a:t> to the substrate, then use hooks on the posterior end to grasp the silk pad and suspend themselves in the current, where they feed. </a:t>
            </a:r>
          </a:p>
          <a:p>
            <a:pPr marL="228600" indent="-228600">
              <a:buSzPct val="100000"/>
              <a:buFont typeface="Arial"/>
              <a:buChar char="•"/>
            </a:pPr>
            <a:r>
              <a:rPr dirty="0"/>
              <a:t>If a larva is disturbed by a predator it uses a strand of silk from their mouth that is tethered to the substrate to climb back to their rock once the predator has left. </a:t>
            </a:r>
          </a:p>
          <a:p>
            <a:pPr marL="228600" indent="-228600">
              <a:buSzPct val="100000"/>
              <a:buFont typeface="Arial"/>
              <a:buChar char="•"/>
            </a:pPr>
            <a:r>
              <a:rPr dirty="0"/>
              <a:t>They use comb-like fanning structures on their head to filter food from the water. </a:t>
            </a:r>
          </a:p>
          <a:p>
            <a:pPr marL="228600" indent="-228600">
              <a:buSzPct val="100000"/>
              <a:buFont typeface="Arial"/>
              <a:buChar char="•"/>
            </a:pPr>
            <a:r>
              <a:rPr dirty="0"/>
              <a:t>Generally, this group is considered tolerant to pollution, however, they can be found only in clean water as well, depending on the species. </a:t>
            </a:r>
          </a:p>
          <a:p>
            <a:pPr marL="228600" indent="-228600">
              <a:buSzPct val="100000"/>
              <a:buFont typeface="Arial"/>
              <a:buChar char="•"/>
            </a:pPr>
            <a:r>
              <a:rPr dirty="0"/>
              <a:t>Adult black flies are terrestrial, and the females are biting pests. </a:t>
            </a:r>
          </a:p>
          <a:p>
            <a:endParaRPr dirty="0"/>
          </a:p>
          <a:p>
            <a:r>
              <a:rPr dirty="0"/>
              <a:t>ID Characteristics</a:t>
            </a:r>
          </a:p>
          <a:p>
            <a:pPr marL="228600" indent="-228600">
              <a:buSzPct val="100000"/>
              <a:buFont typeface="Arial"/>
              <a:buChar char="•"/>
            </a:pPr>
            <a:r>
              <a:rPr dirty="0"/>
              <a:t>Body shape is like a miniature bowling ball pin (or sea anemone)</a:t>
            </a:r>
          </a:p>
          <a:p>
            <a:pPr marL="228600" indent="-228600">
              <a:buSzPct val="100000"/>
              <a:buFont typeface="Arial"/>
              <a:buChar char="•"/>
            </a:pPr>
            <a:r>
              <a:rPr dirty="0"/>
              <a:t>Distinct head capsule</a:t>
            </a:r>
          </a:p>
          <a:p>
            <a:pPr marL="228600" indent="-228600">
              <a:buSzPct val="100000"/>
              <a:buFont typeface="Arial"/>
              <a:buChar char="•"/>
            </a:pPr>
            <a:r>
              <a:rPr dirty="0"/>
              <a:t>Rear 1/3</a:t>
            </a:r>
            <a:r>
              <a:rPr baseline="30500" dirty="0"/>
              <a:t>rd</a:t>
            </a:r>
            <a:r>
              <a:rPr dirty="0"/>
              <a:t> of body enlarged and contains a ring of small hooks that enables them to attach to a rock</a:t>
            </a:r>
          </a:p>
          <a:p>
            <a:pPr marL="228600" indent="-228600">
              <a:buSzPct val="100000"/>
              <a:buFont typeface="Arial"/>
              <a:buChar char="•"/>
            </a:pPr>
            <a:r>
              <a:rPr dirty="0" err="1"/>
              <a:t>Proleg</a:t>
            </a:r>
            <a:r>
              <a:rPr dirty="0"/>
              <a:t> on the thorax</a:t>
            </a:r>
            <a:br>
              <a:rPr dirty="0"/>
            </a:b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p>
            <a:pPr>
              <a:defRPr u="sng"/>
            </a:pPr>
            <a:r>
              <a:t>Speaking Points</a:t>
            </a:r>
          </a:p>
          <a:p>
            <a:r>
              <a:t>Overall shape and movement of both are clues to proper ID – midges move erratically, blackflies tend to be anchored down to substrate, like a leaf or rock</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p>
            <a:pPr>
              <a:defRPr u="sng"/>
            </a:pPr>
            <a:r>
              <a:t>Speaking Points</a:t>
            </a:r>
          </a:p>
          <a:p>
            <a:r>
              <a:t>Overall shape and movement of both are clues to proper ID – midges move erratically, blackflies tend to be anchored down to substrate, like a leaf or rock</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r>
              <a:t>ID:</a:t>
            </a:r>
          </a:p>
          <a:p>
            <a:pPr marL="228600" indent="-228600">
              <a:buSzPct val="100000"/>
              <a:buFont typeface="Arial"/>
              <a:buChar char="•"/>
            </a:pPr>
            <a:r>
              <a:t>Flattened body that is soft and somewhat muscular</a:t>
            </a:r>
          </a:p>
          <a:p>
            <a:pPr marL="228600" indent="-228600">
              <a:buSzPct val="100000"/>
              <a:buFont typeface="Arial"/>
              <a:buChar char="•"/>
            </a:pPr>
            <a:r>
              <a:t>No legs</a:t>
            </a:r>
          </a:p>
          <a:p>
            <a:pPr marL="228600" indent="-228600">
              <a:buSzPct val="100000"/>
              <a:buFont typeface="Arial"/>
              <a:buChar char="•"/>
            </a:pPr>
            <a:r>
              <a:t>Two suction discs on the bottom of the body at both ends (anterior and posterior)</a:t>
            </a:r>
          </a:p>
          <a:p>
            <a:pPr marL="228600" indent="-228600">
              <a:buSzPct val="100000"/>
              <a:buFont typeface="Arial"/>
              <a:buChar char="•"/>
            </a:pPr>
            <a:r>
              <a:t>32 (34?) segments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r>
              <a:t>ID:</a:t>
            </a:r>
          </a:p>
          <a:p>
            <a:pPr marL="228600" indent="-228600">
              <a:buSzPct val="100000"/>
              <a:buFont typeface="Arial"/>
              <a:buChar char="•"/>
            </a:pPr>
            <a:r>
              <a:t>Flattened body</a:t>
            </a:r>
          </a:p>
          <a:p>
            <a:pPr marL="228600" indent="-228600">
              <a:buSzPct val="100000"/>
              <a:buFont typeface="Arial"/>
              <a:buChar char="•"/>
            </a:pPr>
            <a:r>
              <a:t>Two Eye spots</a:t>
            </a:r>
          </a:p>
          <a:p>
            <a:pPr marL="228600" indent="-228600">
              <a:buSzPct val="100000"/>
              <a:buFont typeface="Arial"/>
              <a:buChar char="•"/>
            </a:pPr>
            <a:r>
              <a:t>Triangular head shape</a:t>
            </a:r>
          </a:p>
          <a:p>
            <a:pPr marL="228600" indent="-228600">
              <a:buSzPct val="100000"/>
              <a:buFont typeface="Arial"/>
              <a:buChar char="•"/>
            </a:pPr>
            <a:r>
              <a:t>No segments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noRot="1" noChangeAspect="1"/>
          </p:cNvSpPr>
          <p:nvPr>
            <p:ph type="sldImg"/>
          </p:nvPr>
        </p:nvSpPr>
        <p:spPr>
          <a:prstGeom prst="rect">
            <a:avLst/>
          </a:prstGeom>
        </p:spPr>
        <p:txBody>
          <a:bodyPr/>
          <a:lstStyle/>
          <a:p>
            <a:endParaRPr/>
          </a:p>
        </p:txBody>
      </p:sp>
      <p:sp>
        <p:nvSpPr>
          <p:cNvPr id="733" name="Shape 733"/>
          <p:cNvSpPr>
            <a:spLocks noGrp="1"/>
          </p:cNvSpPr>
          <p:nvPr>
            <p:ph type="body" sz="quarter" idx="1"/>
          </p:nvPr>
        </p:nvSpPr>
        <p:spPr>
          <a:prstGeom prst="rect">
            <a:avLst/>
          </a:prstGeom>
        </p:spPr>
        <p:txBody>
          <a:bodyPr/>
          <a:lstStyle/>
          <a:p>
            <a:r>
              <a:rPr dirty="0"/>
              <a:t>ID:</a:t>
            </a:r>
          </a:p>
          <a:p>
            <a:pPr marL="228600" indent="-228600">
              <a:buSzPct val="100000"/>
              <a:buFont typeface="Arial"/>
              <a:buChar char="•"/>
            </a:pPr>
            <a:r>
              <a:rPr dirty="0"/>
              <a:t>Soft, long, cylindrical body</a:t>
            </a:r>
          </a:p>
          <a:p>
            <a:pPr marL="228600" indent="-228600">
              <a:buSzPct val="100000"/>
              <a:buFont typeface="Arial"/>
              <a:buChar char="•"/>
            </a:pPr>
            <a:r>
              <a:rPr dirty="0"/>
              <a:t>Body contains many ring-like segments</a:t>
            </a:r>
          </a:p>
          <a:p>
            <a:pPr marL="228600" indent="-228600">
              <a:buSzPct val="100000"/>
              <a:buFont typeface="Arial"/>
              <a:buChar char="•"/>
            </a:pPr>
            <a:r>
              <a:t>No suckers, no eyespots, no head capsule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r>
              <a:t>ID</a:t>
            </a:r>
          </a:p>
          <a:p>
            <a:pPr marL="222250" indent="-222250">
              <a:buSzPct val="145000"/>
              <a:buChar char="•"/>
            </a:pPr>
            <a:r>
              <a:t>Note: there are two snail categories to look for:</a:t>
            </a:r>
          </a:p>
          <a:p>
            <a:pPr marL="222250" indent="-222250">
              <a:buSzPct val="145000"/>
              <a:buChar char="•"/>
            </a:pPr>
            <a:r>
              <a:t>This left-handed or lunged snail  and the right-handed or Gilled snail (which you saw earlier in the slides)</a:t>
            </a:r>
          </a:p>
          <a:p>
            <a:pPr marL="222250" indent="-222250">
              <a:buSzPct val="145000"/>
              <a:buChar char="•"/>
            </a:pPr>
            <a:r>
              <a:t>This left-handed snail has an opening ‘to the left’- how can you tell? Simply point its tip (hard to see here) to the sky and if you can put your left hand into the opening, it’s the left-handed snail</a:t>
            </a:r>
          </a:p>
          <a:p>
            <a:pPr marL="222250" indent="-222250">
              <a:buSzPct val="145000"/>
              <a:buChar char="•"/>
            </a:pPr>
            <a:endParaRPr/>
          </a:p>
          <a:p>
            <a:pPr marL="222250" indent="-222250">
              <a:buSzPct val="145000"/>
              <a:buChar char="•"/>
            </a:pPr>
            <a:r>
              <a:t>Left-handed/lunged snails are not limited by oxygen and can take in oxygen from the air unlike right-handed/gilled snails.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hape 745"/>
          <p:cNvSpPr>
            <a:spLocks noGrp="1" noRot="1" noChangeAspect="1"/>
          </p:cNvSpPr>
          <p:nvPr>
            <p:ph type="sldImg"/>
          </p:nvPr>
        </p:nvSpPr>
        <p:spPr>
          <a:prstGeom prst="rect">
            <a:avLst/>
          </a:prstGeom>
        </p:spPr>
        <p:txBody>
          <a:bodyPr/>
          <a:lstStyle/>
          <a:p>
            <a:endParaRPr/>
          </a:p>
        </p:txBody>
      </p:sp>
      <p:sp>
        <p:nvSpPr>
          <p:cNvPr id="746" name="Shape 746"/>
          <p:cNvSpPr>
            <a:spLocks noGrp="1"/>
          </p:cNvSpPr>
          <p:nvPr>
            <p:ph type="body" sz="quarter" idx="1"/>
          </p:nvPr>
        </p:nvSpPr>
        <p:spPr>
          <a:prstGeom prst="rect">
            <a:avLst/>
          </a:prstGeom>
        </p:spPr>
        <p:txBody>
          <a:bodyPr/>
          <a:lstStyle/>
          <a:p>
            <a:pPr>
              <a:defRPr u="sng"/>
            </a:pPr>
            <a:r>
              <a:rPr dirty="0"/>
              <a:t>Speaking Points</a:t>
            </a:r>
          </a:p>
          <a:p>
            <a:pPr>
              <a:buSzPct val="100000"/>
              <a:buChar char="•"/>
            </a:pPr>
            <a:r>
              <a:rPr dirty="0"/>
              <a:t>Try to use the pictures to  illustrate how one would ID which type of snail it is by using the opening</a:t>
            </a:r>
          </a:p>
          <a:p>
            <a:endParaRPr dirty="0"/>
          </a:p>
          <a:p>
            <a:pPr>
              <a:defRPr u="sng"/>
            </a:pPr>
            <a:r>
              <a:rPr dirty="0"/>
              <a:t>Reference</a:t>
            </a:r>
          </a:p>
          <a:p>
            <a:r>
              <a:rPr dirty="0"/>
              <a:t>Opens to the Right- Gilled</a:t>
            </a:r>
          </a:p>
          <a:p>
            <a:r>
              <a:rPr dirty="0"/>
              <a:t>Opens to the Left- Lunged</a:t>
            </a:r>
            <a:r>
              <a:rPr lang="en-US" dirty="0"/>
              <a:t> *this is a diverse</a:t>
            </a:r>
            <a:r>
              <a:rPr lang="en-US" baseline="0" dirty="0"/>
              <a:t> group, so yes, typically shell opens to left, but not in all groups in this category.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Go through definition…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marL="228600" indent="-228600">
              <a:buSzPct val="100000"/>
              <a:buFont typeface="Arial"/>
              <a:buChar char="•"/>
            </a:pPr>
            <a:r>
              <a:rPr dirty="0"/>
              <a:t>They have been studied for </a:t>
            </a:r>
            <a:r>
              <a:rPr lang="en-US" dirty="0"/>
              <a:t>nearly </a:t>
            </a:r>
            <a:r>
              <a:rPr dirty="0"/>
              <a:t>over </a:t>
            </a:r>
            <a:r>
              <a:rPr lang="en-US" dirty="0"/>
              <a:t>a century (since 1920s) </a:t>
            </a:r>
            <a:r>
              <a:rPr dirty="0"/>
              <a:t>and their tolerances and intolerances to pollutants is well known. Here is a basic view of 3 sensitivity categories: Pollution Sensitive, Somewhat Sensitive, Tolerant that this presentation will follow as we go through the different taxa. </a:t>
            </a:r>
          </a:p>
          <a:p>
            <a:pPr marL="228600" indent="-228600">
              <a:buSzPct val="100000"/>
              <a:buFont typeface="Arial"/>
              <a:buChar char="•"/>
            </a:pPr>
            <a:r>
              <a:rPr dirty="0"/>
              <a:t>NOTE: feel free to walk through these, but in the subsequent slides, you will have these separated out and can go over them deeper at that time in the presentation.</a:t>
            </a:r>
          </a:p>
          <a:p>
            <a:pPr marL="228600" indent="-228600">
              <a:buSzPct val="100000"/>
              <a:buFont typeface="Arial"/>
              <a:buChar char="•"/>
            </a:pPr>
            <a:r>
              <a:rPr dirty="0"/>
              <a:t>This is a good slide to print out for your volunteers to have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NOTE for TRAINER: You’ll now lead into how to ID and tips for starting.</a:t>
            </a:r>
          </a:p>
          <a:p>
            <a:endParaRPr/>
          </a:p>
          <a:p>
            <a:r>
              <a:t>Go over with your audience the following 3 slides of what makes this group challenging to ID</a:t>
            </a:r>
          </a:p>
          <a:p>
            <a:r>
              <a:t>1. Same orders look very different – both mayfiles – spiny crawler and armoured.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21B7E8"/>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lvl1pPr algn="ctr">
              <a:defRPr sz="8000">
                <a:solidFill>
                  <a:srgbClr val="FFFFFF"/>
                </a:solidFill>
              </a:defRPr>
            </a:lvl1pPr>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lvl1pPr algn="ctr">
              <a:defRPr sz="8000">
                <a:latin typeface="+mn-lt"/>
                <a:ea typeface="+mn-ea"/>
                <a:cs typeface="+mn-cs"/>
                <a:sym typeface="Helvetica Neue Medium"/>
              </a:defRPr>
            </a:lvl1p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lvl1pPr algn="ctr">
              <a:defRPr sz="8000">
                <a:latin typeface="+mn-lt"/>
                <a:ea typeface="+mn-ea"/>
                <a:cs typeface="+mn-cs"/>
                <a:sym typeface="Helvetica Neue Medium"/>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lgn="ctr">
              <a:defRPr sz="60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lgn="ctr">
              <a:defRPr sz="8000">
                <a:latin typeface="+mn-lt"/>
                <a:ea typeface="+mn-ea"/>
                <a:cs typeface="+mn-cs"/>
                <a:sym typeface="Helvetica Neue Medium"/>
              </a:defRPr>
            </a:lvl1p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lgn="ctr">
              <a:defRPr sz="8000">
                <a:latin typeface="+mn-lt"/>
                <a:ea typeface="+mn-ea"/>
                <a:cs typeface="+mn-cs"/>
                <a:sym typeface="Helvetica Neue Medium"/>
              </a:defRPr>
            </a:lvl1p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5E8"/>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1pPr>
      <a:lvl2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2pPr>
      <a:lvl3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3pPr>
      <a:lvl4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4pPr>
      <a:lvl5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5pPr>
      <a:lvl6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6pPr>
      <a:lvl7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7pPr>
      <a:lvl8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8pPr>
      <a:lvl9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55.png"/><Relationship Id="rId21" Type="http://schemas.openxmlformats.org/officeDocument/2006/relationships/image" Target="../media/image32.jpe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28.png"/><Relationship Id="rId2" Type="http://schemas.openxmlformats.org/officeDocument/2006/relationships/notesSlide" Target="../notesSlides/notesSlide23.xml"/><Relationship Id="rId16" Type="http://schemas.openxmlformats.org/officeDocument/2006/relationships/image" Target="../media/image10.png"/><Relationship Id="rId20" Type="http://schemas.openxmlformats.org/officeDocument/2006/relationships/image" Target="../media/image31.jpe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13.png"/><Relationship Id="rId10" Type="http://schemas.openxmlformats.org/officeDocument/2006/relationships/image" Target="../media/image62.png"/><Relationship Id="rId19"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12.png"/><Relationship Id="rId22"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91.jpeg"/><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2.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6.png"/><Relationship Id="rId5" Type="http://schemas.openxmlformats.org/officeDocument/2006/relationships/image" Target="../media/image4.png"/><Relationship Id="rId10" Type="http://schemas.openxmlformats.org/officeDocument/2006/relationships/image" Target="../media/image95.png"/><Relationship Id="rId4" Type="http://schemas.openxmlformats.org/officeDocument/2006/relationships/image" Target="../media/image3.png"/><Relationship Id="rId9" Type="http://schemas.openxmlformats.org/officeDocument/2006/relationships/image" Target="../media/image94.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2.jpeg"/><Relationship Id="rId3" Type="http://schemas.openxmlformats.org/officeDocument/2006/relationships/image" Target="../media/image12.png"/><Relationship Id="rId21" Type="http://schemas.openxmlformats.org/officeDocument/2006/relationships/image" Target="../media/image28.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1.jpeg"/><Relationship Id="rId2" Type="http://schemas.openxmlformats.org/officeDocument/2006/relationships/notesSlide" Target="../notesSlides/notesSlide8.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9.png"/><Relationship Id="rId24" Type="http://schemas.openxmlformats.org/officeDocument/2006/relationships/image" Target="../media/image30.png"/><Relationship Id="rId5" Type="http://schemas.openxmlformats.org/officeDocument/2006/relationships/image" Target="../media/image8.png"/><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Identifying Aquatic Macroinvertebrates…"/>
          <p:cNvSpPr txBox="1">
            <a:spLocks noGrp="1"/>
          </p:cNvSpPr>
          <p:nvPr>
            <p:ph type="ctrTitle"/>
          </p:nvPr>
        </p:nvSpPr>
        <p:spPr>
          <a:xfrm>
            <a:off x="1270000" y="2183370"/>
            <a:ext cx="10464800" cy="3824685"/>
          </a:xfrm>
          <a:prstGeom prst="rect">
            <a:avLst/>
          </a:prstGeom>
        </p:spPr>
        <p:txBody>
          <a:bodyPr/>
          <a:lstStyle/>
          <a:p>
            <a:r>
              <a:rPr dirty="0"/>
              <a:t>Identifying Aquatic Macroinvertebrates</a:t>
            </a:r>
          </a:p>
          <a:p>
            <a:pPr>
              <a:defRPr sz="6000"/>
            </a:pPr>
            <a:r>
              <a:rPr dirty="0"/>
              <a:t>[Volunteer Level]</a:t>
            </a:r>
          </a:p>
        </p:txBody>
      </p:sp>
      <p:pic>
        <p:nvPicPr>
          <p:cNvPr id="120" name="Picture 3" descr="Picture 3"/>
          <p:cNvPicPr>
            <a:picLocks noChangeAspect="1"/>
          </p:cNvPicPr>
          <p:nvPr/>
        </p:nvPicPr>
        <p:blipFill>
          <a:blip r:embed="rId3"/>
          <a:stretch>
            <a:fillRect/>
          </a:stretch>
        </p:blipFill>
        <p:spPr>
          <a:xfrm rot="1302396">
            <a:off x="-52354" y="1544835"/>
            <a:ext cx="1624135" cy="2235045"/>
          </a:xfrm>
          <a:prstGeom prst="rect">
            <a:avLst/>
          </a:prstGeom>
          <a:ln w="12700">
            <a:miter lim="400000"/>
          </a:ln>
        </p:spPr>
      </p:pic>
      <p:pic>
        <p:nvPicPr>
          <p:cNvPr id="121" name="Picture 5" descr="Picture 5"/>
          <p:cNvPicPr>
            <a:picLocks noChangeAspect="1"/>
          </p:cNvPicPr>
          <p:nvPr/>
        </p:nvPicPr>
        <p:blipFill>
          <a:blip r:embed="rId4"/>
          <a:stretch>
            <a:fillRect/>
          </a:stretch>
        </p:blipFill>
        <p:spPr>
          <a:xfrm rot="18833881" flipH="1">
            <a:off x="10642050" y="5140190"/>
            <a:ext cx="1322716" cy="2961301"/>
          </a:xfrm>
          <a:prstGeom prst="rect">
            <a:avLst/>
          </a:prstGeom>
          <a:ln w="12700">
            <a:miter lim="400000"/>
          </a:ln>
        </p:spPr>
      </p:pic>
      <p:pic>
        <p:nvPicPr>
          <p:cNvPr id="122" name="Picture 9" descr="Picture 9"/>
          <p:cNvPicPr>
            <a:picLocks noChangeAspect="1"/>
          </p:cNvPicPr>
          <p:nvPr/>
        </p:nvPicPr>
        <p:blipFill>
          <a:blip r:embed="rId5"/>
          <a:stretch>
            <a:fillRect/>
          </a:stretch>
        </p:blipFill>
        <p:spPr>
          <a:xfrm rot="19379392">
            <a:off x="10968812" y="1306843"/>
            <a:ext cx="1740102" cy="2211997"/>
          </a:xfrm>
          <a:prstGeom prst="rect">
            <a:avLst/>
          </a:prstGeom>
          <a:ln w="12700">
            <a:miter lim="400000"/>
          </a:ln>
        </p:spPr>
      </p:pic>
      <p:pic>
        <p:nvPicPr>
          <p:cNvPr id="123" name="Picture 11" descr="Picture 11"/>
          <p:cNvPicPr>
            <a:picLocks noChangeAspect="1"/>
          </p:cNvPicPr>
          <p:nvPr/>
        </p:nvPicPr>
        <p:blipFill>
          <a:blip r:embed="rId6"/>
          <a:stretch>
            <a:fillRect/>
          </a:stretch>
        </p:blipFill>
        <p:spPr>
          <a:xfrm rot="8741213">
            <a:off x="4162549" y="219269"/>
            <a:ext cx="1391676" cy="1718120"/>
          </a:xfrm>
          <a:prstGeom prst="rect">
            <a:avLst/>
          </a:prstGeom>
          <a:ln w="12700">
            <a:miter lim="400000"/>
          </a:ln>
        </p:spPr>
      </p:pic>
      <p:pic>
        <p:nvPicPr>
          <p:cNvPr id="124" name="Picture 7" descr="Picture 7"/>
          <p:cNvPicPr>
            <a:picLocks noChangeAspect="1"/>
          </p:cNvPicPr>
          <p:nvPr/>
        </p:nvPicPr>
        <p:blipFill>
          <a:blip r:embed="rId7"/>
          <a:stretch>
            <a:fillRect/>
          </a:stretch>
        </p:blipFill>
        <p:spPr>
          <a:xfrm rot="1459050">
            <a:off x="679092" y="6026010"/>
            <a:ext cx="3147526" cy="3348431"/>
          </a:xfrm>
          <a:prstGeom prst="rect">
            <a:avLst/>
          </a:prstGeom>
          <a:ln w="12700">
            <a:miter lim="400000"/>
          </a:ln>
        </p:spPr>
      </p:pic>
      <p:pic>
        <p:nvPicPr>
          <p:cNvPr id="125" name="Macroinvertebrates_wordmark_allwhite.png" descr="Macroinvertebrates_wordmark_allwhite.png"/>
          <p:cNvPicPr>
            <a:picLocks noChangeAspect="1"/>
          </p:cNvPicPr>
          <p:nvPr/>
        </p:nvPicPr>
        <p:blipFill>
          <a:blip r:embed="rId8"/>
          <a:stretch>
            <a:fillRect/>
          </a:stretch>
        </p:blipFill>
        <p:spPr>
          <a:xfrm>
            <a:off x="2875103" y="8426905"/>
            <a:ext cx="7028142" cy="87699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ame Order"/>
          <p:cNvSpPr txBox="1"/>
          <p:nvPr/>
        </p:nvSpPr>
        <p:spPr>
          <a:xfrm>
            <a:off x="3713118" y="1833478"/>
            <a:ext cx="5578563"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900">
                <a:latin typeface="Helvetica"/>
                <a:ea typeface="Helvetica"/>
                <a:cs typeface="Helvetica"/>
                <a:sym typeface="Helvetica"/>
              </a:defRPr>
            </a:lvl1pPr>
          </a:lstStyle>
          <a:p>
            <a:r>
              <a:t>Same Order</a:t>
            </a:r>
          </a:p>
        </p:txBody>
      </p:sp>
      <p:sp>
        <p:nvSpPr>
          <p:cNvPr id="253" name="What makes identification difficult?"/>
          <p:cNvSpPr txBox="1"/>
          <p:nvPr/>
        </p:nvSpPr>
        <p:spPr>
          <a:xfrm>
            <a:off x="499996" y="123762"/>
            <a:ext cx="12004808" cy="137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6000" b="0">
                <a:latin typeface="Helvetica"/>
                <a:ea typeface="Helvetica"/>
                <a:cs typeface="Helvetica"/>
                <a:sym typeface="Helvetica"/>
              </a:defRPr>
            </a:lvl1pPr>
          </a:lstStyle>
          <a:p>
            <a:r>
              <a:t>What makes identification difficult?</a:t>
            </a:r>
          </a:p>
        </p:txBody>
      </p:sp>
      <p:pic>
        <p:nvPicPr>
          <p:cNvPr id="254" name="ephemeroptera.ephemerellidae.drunella.dorsal[CLEAN]_10.png" descr="ephemeroptera.ephemerellidae.drunella.dorsal[CLEAN]_10.png"/>
          <p:cNvPicPr>
            <a:picLocks noChangeAspect="1"/>
          </p:cNvPicPr>
          <p:nvPr/>
        </p:nvPicPr>
        <p:blipFill>
          <a:blip r:embed="rId3"/>
          <a:stretch>
            <a:fillRect/>
          </a:stretch>
        </p:blipFill>
        <p:spPr>
          <a:xfrm rot="5400000">
            <a:off x="1395383" y="4823580"/>
            <a:ext cx="5782542" cy="3093176"/>
          </a:xfrm>
          <a:prstGeom prst="rect">
            <a:avLst/>
          </a:prstGeom>
          <a:ln w="12700">
            <a:miter lim="400000"/>
          </a:ln>
        </p:spPr>
      </p:pic>
      <p:pic>
        <p:nvPicPr>
          <p:cNvPr id="255" name="ephemeroptera.baetiscidae.baetisca.dorsal[CLEAN]_10.png" descr="ephemeroptera.baetiscidae.baetisca.dorsal[CLEAN]_10.png"/>
          <p:cNvPicPr>
            <a:picLocks noChangeAspect="1"/>
          </p:cNvPicPr>
          <p:nvPr/>
        </p:nvPicPr>
        <p:blipFill>
          <a:blip r:embed="rId4"/>
          <a:srcRect l="7244" t="11850" r="8513" b="13601"/>
          <a:stretch>
            <a:fillRect/>
          </a:stretch>
        </p:blipFill>
        <p:spPr>
          <a:xfrm rot="5400000">
            <a:off x="5738349" y="4649737"/>
            <a:ext cx="5966323" cy="356136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What makes identification difficult?"/>
          <p:cNvSpPr txBox="1"/>
          <p:nvPr/>
        </p:nvSpPr>
        <p:spPr>
          <a:xfrm>
            <a:off x="499996" y="123762"/>
            <a:ext cx="12004808" cy="137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6000" b="0">
                <a:latin typeface="Helvetica"/>
                <a:ea typeface="Helvetica"/>
                <a:cs typeface="Helvetica"/>
                <a:sym typeface="Helvetica"/>
              </a:defRPr>
            </a:lvl1pPr>
          </a:lstStyle>
          <a:p>
            <a:r>
              <a:t>What makes identification difficult?</a:t>
            </a:r>
          </a:p>
        </p:txBody>
      </p:sp>
      <p:sp>
        <p:nvSpPr>
          <p:cNvPr id="260" name="Different Order"/>
          <p:cNvSpPr txBox="1"/>
          <p:nvPr/>
        </p:nvSpPr>
        <p:spPr>
          <a:xfrm>
            <a:off x="3136515" y="1833478"/>
            <a:ext cx="6731770"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900">
                <a:latin typeface="Helvetica"/>
                <a:ea typeface="Helvetica"/>
                <a:cs typeface="Helvetica"/>
                <a:sym typeface="Helvetica"/>
              </a:defRPr>
            </a:lvl1pPr>
          </a:lstStyle>
          <a:p>
            <a:r>
              <a:t>Different Order</a:t>
            </a:r>
          </a:p>
        </p:txBody>
      </p:sp>
      <p:pic>
        <p:nvPicPr>
          <p:cNvPr id="261" name="ephemeroptera.ephemerellidae.drunella.dorsal[CLEAN]_10.png" descr="ephemeroptera.ephemerellidae.drunella.dorsal[CLEAN]_10.png"/>
          <p:cNvPicPr>
            <a:picLocks noChangeAspect="1"/>
          </p:cNvPicPr>
          <p:nvPr/>
        </p:nvPicPr>
        <p:blipFill>
          <a:blip r:embed="rId3"/>
          <a:stretch>
            <a:fillRect/>
          </a:stretch>
        </p:blipFill>
        <p:spPr>
          <a:xfrm rot="5400000">
            <a:off x="1395383" y="4823580"/>
            <a:ext cx="5782542" cy="3093176"/>
          </a:xfrm>
          <a:prstGeom prst="rect">
            <a:avLst/>
          </a:prstGeom>
          <a:ln w="12700">
            <a:miter lim="400000"/>
          </a:ln>
        </p:spPr>
      </p:pic>
      <p:pic>
        <p:nvPicPr>
          <p:cNvPr id="262" name="plecoptera.perlidae.neoperla.dorsal.png" descr="plecoptera.perlidae.neoperla.dorsal.png"/>
          <p:cNvPicPr>
            <a:picLocks noChangeAspect="1"/>
          </p:cNvPicPr>
          <p:nvPr/>
        </p:nvPicPr>
        <p:blipFill>
          <a:blip r:embed="rId4"/>
          <a:stretch>
            <a:fillRect/>
          </a:stretch>
        </p:blipFill>
        <p:spPr>
          <a:xfrm rot="5400000">
            <a:off x="5795934" y="4711702"/>
            <a:ext cx="5782542" cy="331693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What makes identification difficult?"/>
          <p:cNvSpPr txBox="1"/>
          <p:nvPr/>
        </p:nvSpPr>
        <p:spPr>
          <a:xfrm>
            <a:off x="499996" y="123762"/>
            <a:ext cx="12004808" cy="137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6000" b="0">
                <a:latin typeface="Helvetica"/>
                <a:ea typeface="Helvetica"/>
                <a:cs typeface="Helvetica"/>
                <a:sym typeface="Helvetica"/>
              </a:defRPr>
            </a:lvl1pPr>
          </a:lstStyle>
          <a:p>
            <a:r>
              <a:t>What makes identification difficult?</a:t>
            </a:r>
          </a:p>
        </p:txBody>
      </p:sp>
      <p:pic>
        <p:nvPicPr>
          <p:cNvPr id="267" name="Google Shape;233;p30" descr="Google Shape;233;p30"/>
          <p:cNvPicPr>
            <a:picLocks noChangeAspect="1"/>
          </p:cNvPicPr>
          <p:nvPr/>
        </p:nvPicPr>
        <p:blipFill>
          <a:blip r:embed="rId3"/>
          <a:srcRect l="667" t="512" r="667" b="512"/>
          <a:stretch>
            <a:fillRect/>
          </a:stretch>
        </p:blipFill>
        <p:spPr>
          <a:xfrm>
            <a:off x="6389181" y="3519086"/>
            <a:ext cx="4902201" cy="4907992"/>
          </a:xfrm>
          <a:prstGeom prst="rect">
            <a:avLst/>
          </a:prstGeom>
          <a:ln w="12700">
            <a:miter lim="400000"/>
          </a:ln>
        </p:spPr>
      </p:pic>
      <p:pic>
        <p:nvPicPr>
          <p:cNvPr id="268" name="ephemeroptera.ephemerellidae.drunella.dorsal[CLEAN]_10.png" descr="ephemeroptera.ephemerellidae.drunella.dorsal[CLEAN]_10.png"/>
          <p:cNvPicPr>
            <a:picLocks noChangeAspect="1"/>
          </p:cNvPicPr>
          <p:nvPr/>
        </p:nvPicPr>
        <p:blipFill>
          <a:blip r:embed="rId4"/>
          <a:stretch>
            <a:fillRect/>
          </a:stretch>
        </p:blipFill>
        <p:spPr>
          <a:xfrm rot="5400000">
            <a:off x="1977507" y="4576383"/>
            <a:ext cx="4546697" cy="2432103"/>
          </a:xfrm>
          <a:prstGeom prst="rect">
            <a:avLst/>
          </a:prstGeom>
          <a:ln w="12700">
            <a:miter lim="400000"/>
          </a:ln>
        </p:spPr>
      </p:pic>
      <p:sp>
        <p:nvSpPr>
          <p:cNvPr id="269" name="Specimen Size"/>
          <p:cNvSpPr txBox="1"/>
          <p:nvPr/>
        </p:nvSpPr>
        <p:spPr>
          <a:xfrm>
            <a:off x="3099283" y="1833478"/>
            <a:ext cx="6806234"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900">
                <a:latin typeface="Helvetica"/>
                <a:ea typeface="Helvetica"/>
                <a:cs typeface="Helvetica"/>
                <a:sym typeface="Helvetica"/>
              </a:defRPr>
            </a:lvl1pPr>
          </a:lstStyle>
          <a:p>
            <a:r>
              <a:t>Specimen Size</a:t>
            </a:r>
          </a:p>
        </p:txBody>
      </p:sp>
      <p:sp>
        <p:nvSpPr>
          <p:cNvPr id="270" name="0.5–1.5” length"/>
          <p:cNvSpPr txBox="1"/>
          <p:nvPr/>
        </p:nvSpPr>
        <p:spPr>
          <a:xfrm>
            <a:off x="2891534" y="8747597"/>
            <a:ext cx="246122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0.5–1.5” length</a:t>
            </a:r>
          </a:p>
        </p:txBody>
      </p:sp>
      <p:sp>
        <p:nvSpPr>
          <p:cNvPr id="271" name="0.705” diameter"/>
          <p:cNvSpPr txBox="1"/>
          <p:nvPr/>
        </p:nvSpPr>
        <p:spPr>
          <a:xfrm>
            <a:off x="7522339" y="8747597"/>
            <a:ext cx="256664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0.705” diameter</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ps for diving into ID"/>
          <p:cNvSpPr txBox="1">
            <a:spLocks noGrp="1"/>
          </p:cNvSpPr>
          <p:nvPr>
            <p:ph type="title"/>
          </p:nvPr>
        </p:nvSpPr>
        <p:spPr>
          <a:xfrm>
            <a:off x="499996" y="123762"/>
            <a:ext cx="12004808" cy="1372399"/>
          </a:xfrm>
          <a:prstGeom prst="rect">
            <a:avLst/>
          </a:prstGeom>
        </p:spPr>
        <p:txBody>
          <a:bodyPr/>
          <a:lstStyle>
            <a:lvl1pPr algn="ctr">
              <a:defRPr sz="6000"/>
            </a:lvl1pPr>
          </a:lstStyle>
          <a:p>
            <a:r>
              <a:t>Tips for diving into ID</a:t>
            </a:r>
          </a:p>
        </p:txBody>
      </p:sp>
      <p:sp>
        <p:nvSpPr>
          <p:cNvPr id="276" name="Start with characteristic features (morphology)…"/>
          <p:cNvSpPr txBox="1"/>
          <p:nvPr/>
        </p:nvSpPr>
        <p:spPr>
          <a:xfrm>
            <a:off x="628531" y="1496161"/>
            <a:ext cx="11876273" cy="6335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76250" indent="-476250" algn="l">
              <a:spcAft>
                <a:spcPts val="600"/>
              </a:spcAft>
              <a:buSzPct val="100000"/>
              <a:buAutoNum type="arabicPeriod"/>
              <a:defRPr sz="3600" b="0">
                <a:latin typeface="Helvetica"/>
                <a:ea typeface="Helvetica"/>
                <a:cs typeface="Helvetica"/>
                <a:sym typeface="Helvetica"/>
              </a:defRPr>
            </a:pPr>
            <a:r>
              <a:rPr dirty="0"/>
              <a:t>Start with characteristic features (morphology)</a:t>
            </a:r>
            <a:r>
              <a:rPr lang="en-US" dirty="0"/>
              <a:t> </a:t>
            </a:r>
          </a:p>
          <a:p>
            <a:pPr marL="476250" indent="-476250" algn="l">
              <a:spcAft>
                <a:spcPts val="600"/>
              </a:spcAft>
              <a:buSzPct val="100000"/>
              <a:buAutoNum type="arabicPeriod"/>
              <a:defRPr sz="3600" b="0">
                <a:latin typeface="Helvetica"/>
                <a:ea typeface="Helvetica"/>
                <a:cs typeface="Helvetica"/>
                <a:sym typeface="Helvetica"/>
              </a:defRPr>
            </a:pPr>
            <a:r>
              <a:rPr lang="en-US" dirty="0"/>
              <a:t>Pay attention to general size ranges</a:t>
            </a:r>
            <a:endParaRPr dirty="0"/>
          </a:p>
          <a:p>
            <a:pPr marL="476250" indent="-476250" algn="l">
              <a:spcAft>
                <a:spcPts val="600"/>
              </a:spcAft>
              <a:buSzPct val="100000"/>
              <a:buAutoNum type="arabicPeriod"/>
              <a:defRPr sz="3600" b="0">
                <a:latin typeface="Helvetica"/>
                <a:ea typeface="Helvetica"/>
                <a:cs typeface="Helvetica"/>
                <a:sym typeface="Helvetica"/>
              </a:defRPr>
            </a:pPr>
            <a:r>
              <a:rPr dirty="0"/>
              <a:t>Go slow!</a:t>
            </a:r>
          </a:p>
          <a:p>
            <a:pPr marL="476250" indent="-476250" algn="l">
              <a:spcAft>
                <a:spcPts val="600"/>
              </a:spcAft>
              <a:buSzPct val="100000"/>
              <a:buAutoNum type="arabicPeriod"/>
              <a:defRPr sz="3600" b="0">
                <a:latin typeface="Helvetica"/>
                <a:ea typeface="Helvetica"/>
                <a:cs typeface="Helvetica"/>
                <a:sym typeface="Helvetica"/>
              </a:defRPr>
            </a:pPr>
            <a:r>
              <a:rPr dirty="0"/>
              <a:t>Dive into one Order at a time, </a:t>
            </a:r>
            <a:r>
              <a:rPr lang="en-US" dirty="0"/>
              <a:t>and</a:t>
            </a:r>
            <a:r>
              <a:rPr dirty="0"/>
              <a:t> compare Orders</a:t>
            </a:r>
          </a:p>
          <a:p>
            <a:pPr marL="476250" indent="-476250" algn="l">
              <a:spcAft>
                <a:spcPts val="600"/>
              </a:spcAft>
              <a:buSzPct val="100000"/>
              <a:buAutoNum type="arabicPeriod"/>
              <a:defRPr sz="3600" b="0">
                <a:latin typeface="Helvetica"/>
                <a:ea typeface="Helvetica"/>
                <a:cs typeface="Helvetica"/>
                <a:sym typeface="Helvetica"/>
              </a:defRPr>
            </a:pPr>
            <a:r>
              <a:rPr dirty="0"/>
              <a:t>Know habitat: where to expect them, sensitivity levels</a:t>
            </a:r>
          </a:p>
          <a:p>
            <a:pPr marL="476250" indent="-476250" algn="l">
              <a:spcAft>
                <a:spcPts val="600"/>
              </a:spcAft>
              <a:buSzPct val="100000"/>
              <a:buAutoNum type="arabicPeriod"/>
              <a:defRPr sz="3600" b="0">
                <a:latin typeface="Helvetica"/>
                <a:ea typeface="Helvetica"/>
                <a:cs typeface="Helvetica"/>
                <a:sym typeface="Helvetica"/>
              </a:defRPr>
            </a:pPr>
            <a:r>
              <a:rPr dirty="0"/>
              <a:t>Watch live movement</a:t>
            </a:r>
          </a:p>
          <a:p>
            <a:pPr marL="476250" indent="-476250" algn="l">
              <a:spcAft>
                <a:spcPts val="600"/>
              </a:spcAft>
              <a:buSzPct val="100000"/>
              <a:buAutoNum type="arabicPeriod"/>
              <a:defRPr sz="3600" b="0">
                <a:latin typeface="Helvetica"/>
                <a:ea typeface="Helvetica"/>
                <a:cs typeface="Helvetica"/>
                <a:sym typeface="Helvetica"/>
              </a:defRPr>
            </a:pPr>
            <a:r>
              <a:rPr dirty="0"/>
              <a:t>Repetition!</a:t>
            </a:r>
          </a:p>
          <a:p>
            <a:pPr marL="476250" indent="-476250" algn="l">
              <a:spcAft>
                <a:spcPts val="600"/>
              </a:spcAft>
              <a:buSzPct val="100000"/>
              <a:buAutoNum type="arabicPeriod"/>
              <a:defRPr sz="3600" b="0">
                <a:latin typeface="Helvetica"/>
                <a:ea typeface="Helvetica"/>
                <a:cs typeface="Helvetica"/>
                <a:sym typeface="Helvetica"/>
              </a:defRPr>
            </a:pPr>
            <a:r>
              <a:rPr dirty="0"/>
              <a:t>Confirm IDs = Confidence</a:t>
            </a:r>
          </a:p>
          <a:p>
            <a:pPr marL="476250" indent="-476250" algn="l">
              <a:spcAft>
                <a:spcPts val="600"/>
              </a:spcAft>
              <a:buSzPct val="100000"/>
              <a:buAutoNum type="arabicPeriod"/>
              <a:defRPr sz="3600" b="0">
                <a:latin typeface="Helvetica"/>
                <a:ea typeface="Helvetica"/>
                <a:cs typeface="Helvetica"/>
                <a:sym typeface="Helvetica"/>
              </a:defRPr>
            </a:pPr>
            <a:r>
              <a:rPr dirty="0"/>
              <a:t>Use multiple resources</a:t>
            </a:r>
          </a:p>
          <a:p>
            <a:pPr marL="476250" indent="-476250" algn="l">
              <a:spcAft>
                <a:spcPts val="600"/>
              </a:spcAft>
              <a:buSzPct val="100000"/>
              <a:buAutoNum type="arabicPeriod"/>
              <a:defRPr sz="3600" b="0">
                <a:latin typeface="Helvetica"/>
                <a:ea typeface="Helvetica"/>
                <a:cs typeface="Helvetica"/>
                <a:sym typeface="Helvetica"/>
              </a:defRPr>
            </a:pPr>
            <a:r>
              <a:rPr dirty="0"/>
              <a:t>Cool facts and compelling videos!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600" y="4876800"/>
            <a:ext cx="3092450" cy="3810000"/>
          </a:xfrm>
          <a:prstGeom prst="rect">
            <a:avLst/>
          </a:prstGeom>
        </p:spPr>
      </p:pic>
    </p:spTree>
    <p:extLst>
      <p:ext uri="{BB962C8B-B14F-4D97-AF65-F5344CB8AC3E}">
        <p14:creationId xmlns:p14="http://schemas.microsoft.com/office/powerpoint/2010/main" val="6216686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ps for diving into ID"/>
          <p:cNvSpPr txBox="1">
            <a:spLocks noGrp="1"/>
          </p:cNvSpPr>
          <p:nvPr>
            <p:ph type="title"/>
          </p:nvPr>
        </p:nvSpPr>
        <p:spPr>
          <a:xfrm>
            <a:off x="499996" y="123762"/>
            <a:ext cx="12004808" cy="1372399"/>
          </a:xfrm>
          <a:prstGeom prst="rect">
            <a:avLst/>
          </a:prstGeom>
        </p:spPr>
        <p:txBody>
          <a:bodyPr/>
          <a:lstStyle>
            <a:lvl1pPr algn="ctr">
              <a:defRPr sz="6000"/>
            </a:lvl1pPr>
          </a:lstStyle>
          <a:p>
            <a:r>
              <a:rPr dirty="0"/>
              <a:t>Tips for diving into ID</a:t>
            </a:r>
            <a:r>
              <a:rPr lang="en-US" dirty="0"/>
              <a:t> cont’d</a:t>
            </a:r>
            <a:endParaRPr dirty="0"/>
          </a:p>
        </p:txBody>
      </p:sp>
      <p:sp>
        <p:nvSpPr>
          <p:cNvPr id="276" name="Start with characteristic features (morphology)…"/>
          <p:cNvSpPr txBox="1"/>
          <p:nvPr/>
        </p:nvSpPr>
        <p:spPr>
          <a:xfrm>
            <a:off x="787400" y="1693877"/>
            <a:ext cx="6357773"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476250" indent="-476250" algn="l">
              <a:buSzPct val="100000"/>
              <a:buAutoNum type="arabicPeriod"/>
              <a:defRPr sz="3600" b="0">
                <a:latin typeface="Helvetica"/>
                <a:ea typeface="Helvetica"/>
                <a:cs typeface="Helvetica"/>
                <a:sym typeface="Helvetica"/>
              </a:defRPr>
            </a:pPr>
            <a:r>
              <a:rPr lang="en-US" sz="3600" dirty="0"/>
              <a:t>Instars</a:t>
            </a:r>
          </a:p>
          <a:p>
            <a:pPr marL="476250" indent="-476250" algn="l">
              <a:buSzPct val="100000"/>
              <a:buAutoNum type="arabicPeriod"/>
              <a:defRPr sz="3600" b="0">
                <a:latin typeface="Helvetica"/>
                <a:ea typeface="Helvetica"/>
                <a:cs typeface="Helvetica"/>
                <a:sym typeface="Helvetica"/>
              </a:defRPr>
            </a:pPr>
            <a:r>
              <a:rPr lang="en-US" sz="3600" dirty="0"/>
              <a:t>Sorting–‘like’ critters</a:t>
            </a:r>
          </a:p>
          <a:p>
            <a:pPr marL="476250" indent="-476250" algn="l">
              <a:buSzPct val="100000"/>
              <a:buAutoNum type="arabicPeriod"/>
              <a:defRPr sz="3600" b="0">
                <a:latin typeface="Helvetica"/>
                <a:ea typeface="Helvetica"/>
                <a:cs typeface="Helvetica"/>
                <a:sym typeface="Helvetica"/>
              </a:defRPr>
            </a:pPr>
            <a:r>
              <a:rPr lang="en-US" sz="3600" dirty="0"/>
              <a:t>Broken appendages—</a:t>
            </a:r>
            <a:r>
              <a:rPr lang="en-US" sz="3600" dirty="0" err="1"/>
              <a:t>legs,tails</a:t>
            </a:r>
            <a:endParaRPr lang="en-US" sz="3600" dirty="0"/>
          </a:p>
          <a:p>
            <a:pPr marL="476250" indent="-476250" algn="l">
              <a:buSzPct val="100000"/>
              <a:buAutoNum type="arabicPeriod"/>
              <a:defRPr sz="3600" b="0">
                <a:latin typeface="Helvetica"/>
                <a:ea typeface="Helvetica"/>
                <a:cs typeface="Helvetica"/>
                <a:sym typeface="Helvetica"/>
              </a:defRPr>
            </a:pPr>
            <a:r>
              <a:rPr lang="en-US" sz="3600" dirty="0"/>
              <a:t>Looking closely at sample—try not to miss the tiny stuff</a:t>
            </a:r>
            <a:endParaRPr sz="3600" dirty="0"/>
          </a:p>
        </p:txBody>
      </p:sp>
      <p:pic>
        <p:nvPicPr>
          <p:cNvPr id="4" name="Picture 2" descr="P:\Entomology\Reference Photos from Various projects\Sorting image Oligos\IMG_02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3000" y="1539417"/>
            <a:ext cx="4254500" cy="28363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77" b="1798"/>
          <a:stretch/>
        </p:blipFill>
        <p:spPr bwMode="auto">
          <a:xfrm>
            <a:off x="6747698" y="5486400"/>
            <a:ext cx="6052973"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P:\Entomology\Reference Photos from Various projects\Sorting image Oligos\IMG_02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0" y="5392718"/>
            <a:ext cx="4953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7521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xEl>
                                              <p:pRg st="1" end="1"/>
                                            </p:txEl>
                                          </p:spTgt>
                                        </p:tgtEl>
                                        <p:attrNameLst>
                                          <p:attrName>style.visibility</p:attrName>
                                        </p:attrNameLst>
                                      </p:cBhvr>
                                      <p:to>
                                        <p:strVal val="visible"/>
                                      </p:to>
                                    </p:set>
                                    <p:animEffect transition="in" filter="fade">
                                      <p:cBhvr>
                                        <p:cTn id="7" dur="500"/>
                                        <p:tgtEl>
                                          <p:spTgt spid="2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xEl>
                                              <p:pRg st="2" end="2"/>
                                            </p:txEl>
                                          </p:spTgt>
                                        </p:tgtEl>
                                        <p:attrNameLst>
                                          <p:attrName>style.visibility</p:attrName>
                                        </p:attrNameLst>
                                      </p:cBhvr>
                                      <p:to>
                                        <p:strVal val="visible"/>
                                      </p:to>
                                    </p:set>
                                    <p:animEffect transition="in" filter="fade">
                                      <p:cBhvr>
                                        <p:cTn id="12" dur="500"/>
                                        <p:tgtEl>
                                          <p:spTgt spid="2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
                                            <p:txEl>
                                              <p:pRg st="3" end="3"/>
                                            </p:txEl>
                                          </p:spTgt>
                                        </p:tgtEl>
                                        <p:attrNameLst>
                                          <p:attrName>style.visibility</p:attrName>
                                        </p:attrNameLst>
                                      </p:cBhvr>
                                      <p:to>
                                        <p:strVal val="visible"/>
                                      </p:to>
                                    </p:set>
                                    <p:animEffect transition="in" filter="fade">
                                      <p:cBhvr>
                                        <p:cTn id="17" dur="500"/>
                                        <p:tgtEl>
                                          <p:spTgt spid="2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tart with characteristic features (morphology)…"/>
          <p:cNvSpPr txBox="1"/>
          <p:nvPr/>
        </p:nvSpPr>
        <p:spPr>
          <a:xfrm>
            <a:off x="1128527" y="1551801"/>
            <a:ext cx="1187627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76250" indent="-476250" algn="l">
              <a:buSzPct val="100000"/>
              <a:buAutoNum type="arabicPeriod"/>
              <a:defRPr sz="3600" b="0">
                <a:latin typeface="Helvetica"/>
                <a:ea typeface="Helvetica"/>
                <a:cs typeface="Helvetica"/>
                <a:sym typeface="Helvetica"/>
              </a:defRPr>
            </a:pPr>
            <a:r>
              <a:rPr lang="en-US" dirty="0"/>
              <a:t>Instars </a:t>
            </a:r>
          </a:p>
          <a:p>
            <a:pPr marL="476250" indent="-476250" algn="l">
              <a:buSzPct val="100000"/>
              <a:buAutoNum type="arabicPeriod"/>
              <a:defRPr sz="3600" b="0">
                <a:latin typeface="Helvetica"/>
                <a:ea typeface="Helvetica"/>
                <a:cs typeface="Helvetica"/>
                <a:sym typeface="Helvetica"/>
              </a:defRPr>
            </a:pPr>
            <a:r>
              <a:rPr lang="en-US" dirty="0"/>
              <a:t>Size</a:t>
            </a:r>
          </a:p>
        </p:txBody>
      </p:sp>
      <p:pic>
        <p:nvPicPr>
          <p:cNvPr id="1026" name="Picture 2" descr="P:\Entomology\Reference Photos from Various projects\Sorting image Oligos\IMG_02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050" y="3048000"/>
            <a:ext cx="8902699" cy="5935133"/>
          </a:xfrm>
          <a:prstGeom prst="rect">
            <a:avLst/>
          </a:prstGeom>
          <a:noFill/>
          <a:extLst>
            <a:ext uri="{909E8E84-426E-40DD-AFC4-6F175D3DCCD1}">
              <a14:hiddenFill xmlns:a14="http://schemas.microsoft.com/office/drawing/2010/main">
                <a:solidFill>
                  <a:srgbClr val="FFFFFF"/>
                </a:solidFill>
              </a14:hiddenFill>
            </a:ext>
          </a:extLst>
        </p:spPr>
      </p:pic>
      <p:sp>
        <p:nvSpPr>
          <p:cNvPr id="7" name="Tips for diving into ID">
            <a:extLst>
              <a:ext uri="{FF2B5EF4-FFF2-40B4-BE49-F238E27FC236}">
                <a16:creationId xmlns:a16="http://schemas.microsoft.com/office/drawing/2014/main" id="{EB143966-A73D-DF49-83AE-44A94C5C606D}"/>
              </a:ext>
            </a:extLst>
          </p:cNvPr>
          <p:cNvSpPr txBox="1">
            <a:spLocks/>
          </p:cNvSpPr>
          <p:nvPr/>
        </p:nvSpPr>
        <p:spPr>
          <a:xfrm>
            <a:off x="499996" y="123762"/>
            <a:ext cx="12004808" cy="137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584200" latinLnBrk="0">
              <a:lnSpc>
                <a:spcPct val="100000"/>
              </a:lnSpc>
              <a:spcBef>
                <a:spcPts val="0"/>
              </a:spcBef>
              <a:spcAft>
                <a:spcPts val="0"/>
              </a:spcAft>
              <a:buClrTx/>
              <a:buSzTx/>
              <a:buFontTx/>
              <a:buNone/>
              <a:tabLst/>
              <a:defRPr sz="6000" b="0" i="0" u="none" strike="noStrike" cap="none" spc="0" baseline="0">
                <a:solidFill>
                  <a:srgbClr val="000000"/>
                </a:solidFill>
                <a:uFillTx/>
                <a:latin typeface="Helvetica"/>
                <a:ea typeface="Helvetica"/>
                <a:cs typeface="Helvetica"/>
                <a:sym typeface="Helvetica"/>
              </a:defRPr>
            </a:lvl1pPr>
            <a:lvl2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2pPr>
            <a:lvl3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3pPr>
            <a:lvl4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4pPr>
            <a:lvl5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5pPr>
            <a:lvl6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6pPr>
            <a:lvl7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7pPr>
            <a:lvl8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8pPr>
            <a:lvl9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9pPr>
          </a:lstStyle>
          <a:p>
            <a:pPr hangingPunct="1"/>
            <a:r>
              <a:rPr lang="en-US"/>
              <a:t>Tips for diving into ID</a:t>
            </a:r>
            <a:endParaRPr lang="en-US" dirty="0"/>
          </a:p>
        </p:txBody>
      </p:sp>
    </p:spTree>
    <p:extLst>
      <p:ext uri="{BB962C8B-B14F-4D97-AF65-F5344CB8AC3E}">
        <p14:creationId xmlns:p14="http://schemas.microsoft.com/office/powerpoint/2010/main" val="331664183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ps for diving into ID"/>
          <p:cNvSpPr txBox="1">
            <a:spLocks noGrp="1"/>
          </p:cNvSpPr>
          <p:nvPr>
            <p:ph type="title"/>
          </p:nvPr>
        </p:nvSpPr>
        <p:spPr>
          <a:xfrm>
            <a:off x="499996" y="123762"/>
            <a:ext cx="12004808" cy="1372399"/>
          </a:xfrm>
          <a:prstGeom prst="rect">
            <a:avLst/>
          </a:prstGeom>
        </p:spPr>
        <p:txBody>
          <a:bodyPr/>
          <a:lstStyle>
            <a:lvl1pPr algn="ctr">
              <a:defRPr sz="6000"/>
            </a:lvl1pPr>
          </a:lstStyle>
          <a:p>
            <a:r>
              <a:rPr dirty="0"/>
              <a:t>Tips for diving into ID</a:t>
            </a:r>
          </a:p>
        </p:txBody>
      </p:sp>
      <p:sp>
        <p:nvSpPr>
          <p:cNvPr id="276" name="Start with characteristic features (morphology)…"/>
          <p:cNvSpPr txBox="1"/>
          <p:nvPr/>
        </p:nvSpPr>
        <p:spPr>
          <a:xfrm>
            <a:off x="1128527" y="1676400"/>
            <a:ext cx="1187627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buSzPct val="100000"/>
              <a:defRPr sz="3600" b="0">
                <a:latin typeface="Helvetica"/>
                <a:ea typeface="Helvetica"/>
                <a:cs typeface="Helvetica"/>
                <a:sym typeface="Helvetica"/>
              </a:defRPr>
            </a:pPr>
            <a:r>
              <a:rPr lang="en-US" dirty="0"/>
              <a:t>3. Sorting–like with like</a:t>
            </a:r>
          </a:p>
        </p:txBody>
      </p:sp>
      <p:pic>
        <p:nvPicPr>
          <p:cNvPr id="2050" name="Picture 2" descr="P:\Entomology\Reference Photos from Various projects\Sorting image Oligos\IMG_0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96" y="3581400"/>
            <a:ext cx="5816599" cy="387773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Entomology\Reference Photos from Various projects\Sorting image Oligos\IMG_02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8204" y="3581400"/>
            <a:ext cx="5816600" cy="387773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5630795" y="5312833"/>
            <a:ext cx="1371600" cy="414866"/>
          </a:xfrm>
          <a:prstGeom prst="rightArrow">
            <a:avLst/>
          </a:prstGeom>
          <a:solidFill>
            <a:srgbClr val="62CE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87224363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ps for diving into ID"/>
          <p:cNvSpPr txBox="1">
            <a:spLocks noGrp="1"/>
          </p:cNvSpPr>
          <p:nvPr>
            <p:ph type="title"/>
          </p:nvPr>
        </p:nvSpPr>
        <p:spPr>
          <a:xfrm>
            <a:off x="499996" y="123762"/>
            <a:ext cx="12004808" cy="1372399"/>
          </a:xfrm>
          <a:prstGeom prst="rect">
            <a:avLst/>
          </a:prstGeom>
        </p:spPr>
        <p:txBody>
          <a:bodyPr/>
          <a:lstStyle>
            <a:lvl1pPr algn="ctr">
              <a:defRPr sz="6000"/>
            </a:lvl1pPr>
          </a:lstStyle>
          <a:p>
            <a:r>
              <a:rPr dirty="0"/>
              <a:t>Tips for diving into ID</a:t>
            </a:r>
          </a:p>
        </p:txBody>
      </p:sp>
      <p:sp>
        <p:nvSpPr>
          <p:cNvPr id="276" name="Start with characteristic features (morphology)…"/>
          <p:cNvSpPr txBox="1"/>
          <p:nvPr/>
        </p:nvSpPr>
        <p:spPr>
          <a:xfrm>
            <a:off x="1625600" y="2784131"/>
            <a:ext cx="8001000"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buSzPct val="100000"/>
              <a:defRPr sz="3600" b="0">
                <a:latin typeface="Helvetica"/>
                <a:ea typeface="Helvetica"/>
                <a:cs typeface="Helvetica"/>
                <a:sym typeface="Helvetica"/>
              </a:defRPr>
            </a:pPr>
            <a:r>
              <a:rPr lang="en-US" dirty="0"/>
              <a:t>Bilateral symmetry: </a:t>
            </a:r>
            <a:r>
              <a:rPr lang="en-US" sz="3600" b="0" dirty="0"/>
              <a:t>the property of being divisible into symmetrical halves on either side of a unique plane</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763" y="5175238"/>
            <a:ext cx="10733273" cy="319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tart with characteristic features (morphology)…">
            <a:extLst>
              <a:ext uri="{FF2B5EF4-FFF2-40B4-BE49-F238E27FC236}">
                <a16:creationId xmlns:a16="http://schemas.microsoft.com/office/drawing/2014/main" id="{D1CBDF62-7FC4-C143-BE01-1070ADADF398}"/>
              </a:ext>
            </a:extLst>
          </p:cNvPr>
          <p:cNvSpPr txBox="1"/>
          <p:nvPr/>
        </p:nvSpPr>
        <p:spPr>
          <a:xfrm>
            <a:off x="1128527" y="1676400"/>
            <a:ext cx="1187627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buSzPct val="100000"/>
              <a:defRPr sz="3600" b="0">
                <a:latin typeface="Helvetica"/>
                <a:ea typeface="Helvetica"/>
                <a:cs typeface="Helvetica"/>
                <a:sym typeface="Helvetica"/>
              </a:defRPr>
            </a:pPr>
            <a:r>
              <a:rPr lang="en-US" dirty="0"/>
              <a:t>4. Broken appendages—legs, tails </a:t>
            </a:r>
          </a:p>
        </p:txBody>
      </p:sp>
    </p:spTree>
    <p:extLst>
      <p:ext uri="{BB962C8B-B14F-4D97-AF65-F5344CB8AC3E}">
        <p14:creationId xmlns:p14="http://schemas.microsoft.com/office/powerpoint/2010/main" val="37529718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ps for diving into ID"/>
          <p:cNvSpPr txBox="1">
            <a:spLocks noGrp="1"/>
          </p:cNvSpPr>
          <p:nvPr>
            <p:ph type="title"/>
          </p:nvPr>
        </p:nvSpPr>
        <p:spPr>
          <a:xfrm>
            <a:off x="499996" y="123762"/>
            <a:ext cx="12004808" cy="1372399"/>
          </a:xfrm>
          <a:prstGeom prst="rect">
            <a:avLst/>
          </a:prstGeom>
        </p:spPr>
        <p:txBody>
          <a:bodyPr/>
          <a:lstStyle>
            <a:lvl1pPr algn="ctr">
              <a:defRPr sz="6000"/>
            </a:lvl1pPr>
          </a:lstStyle>
          <a:p>
            <a:r>
              <a:t>Tips for diving into ID</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63" b="2305"/>
          <a:stretch/>
        </p:blipFill>
        <p:spPr bwMode="auto">
          <a:xfrm>
            <a:off x="1903582" y="3868887"/>
            <a:ext cx="9197636" cy="545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tart with characteristic features (morphology)…">
            <a:extLst>
              <a:ext uri="{FF2B5EF4-FFF2-40B4-BE49-F238E27FC236}">
                <a16:creationId xmlns:a16="http://schemas.microsoft.com/office/drawing/2014/main" id="{3FFEB694-D401-2D47-B79E-0C017CEDF82D}"/>
              </a:ext>
            </a:extLst>
          </p:cNvPr>
          <p:cNvSpPr txBox="1"/>
          <p:nvPr/>
        </p:nvSpPr>
        <p:spPr>
          <a:xfrm>
            <a:off x="1128527" y="1676400"/>
            <a:ext cx="1187627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buSzPct val="100000"/>
              <a:defRPr sz="3600" b="0">
                <a:latin typeface="Helvetica"/>
                <a:ea typeface="Helvetica"/>
                <a:cs typeface="Helvetica"/>
                <a:sym typeface="Helvetica"/>
              </a:defRPr>
            </a:pPr>
            <a:r>
              <a:rPr lang="en-US" dirty="0"/>
              <a:t>4. Broken appendages—legs, tails </a:t>
            </a:r>
          </a:p>
        </p:txBody>
      </p:sp>
      <p:sp>
        <p:nvSpPr>
          <p:cNvPr id="7" name="Start with characteristic features (morphology)…">
            <a:extLst>
              <a:ext uri="{FF2B5EF4-FFF2-40B4-BE49-F238E27FC236}">
                <a16:creationId xmlns:a16="http://schemas.microsoft.com/office/drawing/2014/main" id="{6BEF7575-501D-5647-94EA-63B34397A1E6}"/>
              </a:ext>
            </a:extLst>
          </p:cNvPr>
          <p:cNvSpPr txBox="1"/>
          <p:nvPr/>
        </p:nvSpPr>
        <p:spPr>
          <a:xfrm>
            <a:off x="1625600" y="2513229"/>
            <a:ext cx="8001000"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buSzPct val="100000"/>
              <a:defRPr sz="3600" b="0">
                <a:latin typeface="Helvetica"/>
                <a:ea typeface="Helvetica"/>
                <a:cs typeface="Helvetica"/>
                <a:sym typeface="Helvetica"/>
              </a:defRPr>
            </a:pPr>
            <a:r>
              <a:rPr lang="en-US" dirty="0"/>
              <a:t>Bilateral symmetry is helpful when looking at damaged specimens.</a:t>
            </a:r>
          </a:p>
        </p:txBody>
      </p:sp>
      <p:sp>
        <p:nvSpPr>
          <p:cNvPr id="2" name="TextBox 1">
            <a:extLst>
              <a:ext uri="{FF2B5EF4-FFF2-40B4-BE49-F238E27FC236}">
                <a16:creationId xmlns:a16="http://schemas.microsoft.com/office/drawing/2014/main" id="{A5793251-9155-8946-B3B4-90DDF590F307}"/>
              </a:ext>
            </a:extLst>
          </p:cNvPr>
          <p:cNvSpPr txBox="1"/>
          <p:nvPr/>
        </p:nvSpPr>
        <p:spPr>
          <a:xfrm>
            <a:off x="844071" y="6024161"/>
            <a:ext cx="18755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Helvetica Neue"/>
                <a:ea typeface="Helvetica Neue"/>
                <a:cs typeface="Helvetica Neue"/>
                <a:sym typeface="Helvetica Neue"/>
              </a:rPr>
              <a:t> </a:t>
            </a:r>
          </a:p>
        </p:txBody>
      </p:sp>
      <p:cxnSp>
        <p:nvCxnSpPr>
          <p:cNvPr id="4" name="Straight Connector 3">
            <a:extLst>
              <a:ext uri="{FF2B5EF4-FFF2-40B4-BE49-F238E27FC236}">
                <a16:creationId xmlns:a16="http://schemas.microsoft.com/office/drawing/2014/main" id="{5D1814B3-D585-F04A-A9ED-5E0B547C4C28}"/>
              </a:ext>
            </a:extLst>
          </p:cNvPr>
          <p:cNvCxnSpPr/>
          <p:nvPr/>
        </p:nvCxnSpPr>
        <p:spPr>
          <a:xfrm>
            <a:off x="9855200" y="3723817"/>
            <a:ext cx="0" cy="5335371"/>
          </a:xfrm>
          <a:prstGeom prst="line">
            <a:avLst/>
          </a:prstGeom>
          <a:noFill/>
          <a:ln w="38100" cap="flat">
            <a:solidFill>
              <a:srgbClr val="62CEEE"/>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F843A300-45E2-FC42-820A-01504D74CAF3}"/>
              </a:ext>
            </a:extLst>
          </p:cNvPr>
          <p:cNvCxnSpPr>
            <a:cxnSpLocks/>
          </p:cNvCxnSpPr>
          <p:nvPr/>
        </p:nvCxnSpPr>
        <p:spPr>
          <a:xfrm>
            <a:off x="3302000" y="3868887"/>
            <a:ext cx="1371600" cy="5335371"/>
          </a:xfrm>
          <a:prstGeom prst="line">
            <a:avLst/>
          </a:prstGeom>
          <a:noFill/>
          <a:ln w="38100" cap="flat">
            <a:solidFill>
              <a:srgbClr val="62CEEE"/>
            </a:solidFill>
            <a:prstDash val="solid"/>
            <a:miter lim="4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31AA2D55-29B2-0E4E-8112-E4565F0C9961}"/>
              </a:ext>
            </a:extLst>
          </p:cNvPr>
          <p:cNvCxnSpPr>
            <a:cxnSpLocks/>
          </p:cNvCxnSpPr>
          <p:nvPr/>
        </p:nvCxnSpPr>
        <p:spPr>
          <a:xfrm>
            <a:off x="6326554" y="3681317"/>
            <a:ext cx="875055" cy="5377871"/>
          </a:xfrm>
          <a:prstGeom prst="line">
            <a:avLst/>
          </a:prstGeom>
          <a:noFill/>
          <a:ln w="38100" cap="flat">
            <a:solidFill>
              <a:srgbClr val="62CEEE"/>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33739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ps for diving into ID"/>
          <p:cNvSpPr txBox="1">
            <a:spLocks noGrp="1"/>
          </p:cNvSpPr>
          <p:nvPr>
            <p:ph type="title"/>
          </p:nvPr>
        </p:nvSpPr>
        <p:spPr>
          <a:xfrm>
            <a:off x="499996" y="123762"/>
            <a:ext cx="12004808" cy="1372399"/>
          </a:xfrm>
          <a:prstGeom prst="rect">
            <a:avLst/>
          </a:prstGeom>
        </p:spPr>
        <p:txBody>
          <a:bodyPr/>
          <a:lstStyle>
            <a:lvl1pPr algn="ctr">
              <a:defRPr sz="6000"/>
            </a:lvl1pPr>
          </a:lstStyle>
          <a:p>
            <a:r>
              <a:rPr dirty="0"/>
              <a:t>Tips for diving into ID</a:t>
            </a:r>
          </a:p>
        </p:txBody>
      </p:sp>
      <p:sp>
        <p:nvSpPr>
          <p:cNvPr id="276" name="Start with characteristic features (morphology)…"/>
          <p:cNvSpPr txBox="1"/>
          <p:nvPr/>
        </p:nvSpPr>
        <p:spPr>
          <a:xfrm>
            <a:off x="1128527" y="1674459"/>
            <a:ext cx="1047927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buSzPct val="100000"/>
              <a:defRPr sz="3600" b="0">
                <a:latin typeface="Helvetica"/>
                <a:ea typeface="Helvetica"/>
                <a:cs typeface="Helvetica"/>
                <a:sym typeface="Helvetica"/>
              </a:defRPr>
            </a:pPr>
            <a:r>
              <a:rPr lang="en-US" dirty="0"/>
              <a:t>5. Looking closely at the sample-try not to miss the tiny stuff</a:t>
            </a:r>
          </a:p>
        </p:txBody>
      </p:sp>
      <p:pic>
        <p:nvPicPr>
          <p:cNvPr id="4098" name="Picture 2" descr="P:\Entomology\Reference Photos from Various projects\Sorting image Oligos\DPP_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12" y="3429000"/>
            <a:ext cx="6686223" cy="445748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Entomology\Reference Photos from Various projects\Sorting image Oligos\DPP_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8624" y="3418840"/>
            <a:ext cx="6701463" cy="44676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70001" y="8266172"/>
            <a:ext cx="63246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rPr>
              <a:t>Looks</a:t>
            </a:r>
            <a:r>
              <a:rPr kumimoji="0" lang="en-US" sz="2400" b="0" i="0" u="none" strike="noStrike" cap="none" spc="0" normalizeH="0" dirty="0">
                <a:ln>
                  <a:noFill/>
                </a:ln>
                <a:solidFill>
                  <a:srgbClr val="000000"/>
                </a:solidFill>
                <a:effectLst/>
                <a:uFillTx/>
                <a:latin typeface="Helvetica Neue"/>
                <a:ea typeface="Helvetica Neue"/>
                <a:cs typeface="Helvetica Neue"/>
                <a:sym typeface="Helvetica Neue"/>
              </a:rPr>
              <a:t> like only the one worm body but actually several small ones are present too.</a:t>
            </a: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3" name="Oval 2"/>
          <p:cNvSpPr/>
          <p:nvPr/>
        </p:nvSpPr>
        <p:spPr>
          <a:xfrm>
            <a:off x="1397000" y="5919073"/>
            <a:ext cx="2362200" cy="620335"/>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chemeClr val="tx1"/>
              </a:solidFill>
              <a:effectLst/>
              <a:uFillTx/>
              <a:latin typeface="+mn-lt"/>
              <a:ea typeface="+mn-ea"/>
              <a:cs typeface="+mn-cs"/>
              <a:sym typeface="Helvetica Neue Medium"/>
            </a:endParaRPr>
          </a:p>
        </p:txBody>
      </p:sp>
      <p:sp>
        <p:nvSpPr>
          <p:cNvPr id="7" name="Rectangle 6"/>
          <p:cNvSpPr/>
          <p:nvPr/>
        </p:nvSpPr>
        <p:spPr>
          <a:xfrm>
            <a:off x="4780869" y="5461038"/>
            <a:ext cx="3400290" cy="461665"/>
          </a:xfrm>
          <a:prstGeom prst="rect">
            <a:avLst/>
          </a:prstGeom>
        </p:spPr>
        <p:txBody>
          <a:bodyPr wrap="none">
            <a:spAutoFit/>
          </a:bodyPr>
          <a:lstStyle/>
          <a:p>
            <a:r>
              <a:rPr lang="en-US" dirty="0">
                <a:solidFill>
                  <a:srgbClr val="62CEEE"/>
                </a:solidFill>
              </a:rPr>
              <a:t>are easily looked over</a:t>
            </a:r>
          </a:p>
        </p:txBody>
      </p:sp>
      <p:sp>
        <p:nvSpPr>
          <p:cNvPr id="8" name="Oval 7">
            <a:extLst>
              <a:ext uri="{FF2B5EF4-FFF2-40B4-BE49-F238E27FC236}">
                <a16:creationId xmlns:a16="http://schemas.microsoft.com/office/drawing/2014/main" id="{EBE56F5A-F957-4248-B076-4CB662005E31}"/>
              </a:ext>
            </a:extLst>
          </p:cNvPr>
          <p:cNvSpPr/>
          <p:nvPr/>
        </p:nvSpPr>
        <p:spPr>
          <a:xfrm>
            <a:off x="1100211" y="3856810"/>
            <a:ext cx="3200400" cy="3733800"/>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7" name="Oval 16">
            <a:extLst>
              <a:ext uri="{FF2B5EF4-FFF2-40B4-BE49-F238E27FC236}">
                <a16:creationId xmlns:a16="http://schemas.microsoft.com/office/drawing/2014/main" id="{6059320E-5898-404B-B67C-6A33E75C6444}"/>
              </a:ext>
            </a:extLst>
          </p:cNvPr>
          <p:cNvSpPr/>
          <p:nvPr/>
        </p:nvSpPr>
        <p:spPr>
          <a:xfrm>
            <a:off x="9026098" y="3733800"/>
            <a:ext cx="1210102" cy="1285254"/>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3935182-00DF-0C41-8BC6-C7C6318B98DB}"/>
              </a:ext>
            </a:extLst>
          </p:cNvPr>
          <p:cNvSpPr/>
          <p:nvPr/>
        </p:nvSpPr>
        <p:spPr>
          <a:xfrm>
            <a:off x="6282898" y="6641123"/>
            <a:ext cx="1210102" cy="1285254"/>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9" name="Oval 18">
            <a:extLst>
              <a:ext uri="{FF2B5EF4-FFF2-40B4-BE49-F238E27FC236}">
                <a16:creationId xmlns:a16="http://schemas.microsoft.com/office/drawing/2014/main" id="{03403480-77A1-454E-B9EB-86BEC1283A53}"/>
              </a:ext>
            </a:extLst>
          </p:cNvPr>
          <p:cNvSpPr/>
          <p:nvPr/>
        </p:nvSpPr>
        <p:spPr>
          <a:xfrm>
            <a:off x="10714222" y="5632938"/>
            <a:ext cx="1210102" cy="1285254"/>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0" name="Start with characteristic features (morphology)…">
            <a:extLst>
              <a:ext uri="{FF2B5EF4-FFF2-40B4-BE49-F238E27FC236}">
                <a16:creationId xmlns:a16="http://schemas.microsoft.com/office/drawing/2014/main" id="{570D5634-5C89-BE4C-8350-2324B72F23D0}"/>
              </a:ext>
            </a:extLst>
          </p:cNvPr>
          <p:cNvSpPr txBox="1"/>
          <p:nvPr/>
        </p:nvSpPr>
        <p:spPr>
          <a:xfrm>
            <a:off x="1128527" y="1676400"/>
            <a:ext cx="1187627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buSzPct val="100000"/>
              <a:defRPr sz="3600" b="0">
                <a:latin typeface="Helvetica"/>
                <a:ea typeface="Helvetica"/>
                <a:cs typeface="Helvetica"/>
                <a:sym typeface="Helvetica"/>
              </a:defRPr>
            </a:pPr>
            <a:endParaRPr lang="en-US" dirty="0"/>
          </a:p>
        </p:txBody>
      </p:sp>
    </p:spTree>
    <p:extLst>
      <p:ext uri="{BB962C8B-B14F-4D97-AF65-F5344CB8AC3E}">
        <p14:creationId xmlns:p14="http://schemas.microsoft.com/office/powerpoint/2010/main" val="372070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Benthic Freshwater"/>
          <p:cNvSpPr txBox="1"/>
          <p:nvPr/>
        </p:nvSpPr>
        <p:spPr>
          <a:xfrm>
            <a:off x="294088" y="2438177"/>
            <a:ext cx="1241662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8500">
                <a:latin typeface="Helvetica"/>
                <a:ea typeface="Helvetica"/>
                <a:cs typeface="Helvetica"/>
                <a:sym typeface="Helvetica"/>
              </a:defRPr>
            </a:lvl1pPr>
          </a:lstStyle>
          <a:p>
            <a:r>
              <a:rPr sz="8000" dirty="0"/>
              <a:t>Benthic Freshwater</a:t>
            </a:r>
          </a:p>
        </p:txBody>
      </p:sp>
      <p:sp>
        <p:nvSpPr>
          <p:cNvPr id="130" name="Macroinvertebrates"/>
          <p:cNvSpPr txBox="1"/>
          <p:nvPr/>
        </p:nvSpPr>
        <p:spPr>
          <a:xfrm>
            <a:off x="294088" y="4584473"/>
            <a:ext cx="1241662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8500">
                <a:latin typeface="Helvetica"/>
                <a:ea typeface="Helvetica"/>
                <a:cs typeface="Helvetica"/>
                <a:sym typeface="Helvetica"/>
              </a:defRPr>
            </a:lvl1pPr>
          </a:lstStyle>
          <a:p>
            <a:r>
              <a:rPr sz="8000" dirty="0"/>
              <a:t>Macroinvertebrates</a:t>
            </a:r>
          </a:p>
        </p:txBody>
      </p:sp>
      <p:pic>
        <p:nvPicPr>
          <p:cNvPr id="131" name="ephemeroptera.baetiscidae.baetisca.dorsal[CLEAN]_10.png" descr="ephemeroptera.baetiscidae.baetisca.dorsal[CLEAN]_10.png"/>
          <p:cNvPicPr>
            <a:picLocks noChangeAspect="1"/>
          </p:cNvPicPr>
          <p:nvPr/>
        </p:nvPicPr>
        <p:blipFill>
          <a:blip r:embed="rId3"/>
          <a:srcRect l="7244" t="11850" r="8513" b="13601"/>
          <a:stretch>
            <a:fillRect/>
          </a:stretch>
        </p:blipFill>
        <p:spPr>
          <a:xfrm rot="13194040">
            <a:off x="-1206554" y="-1554428"/>
            <a:ext cx="4703973" cy="2807857"/>
          </a:xfrm>
          <a:prstGeom prst="rect">
            <a:avLst/>
          </a:prstGeom>
          <a:ln w="12700">
            <a:miter lim="400000"/>
          </a:ln>
        </p:spPr>
      </p:pic>
      <p:pic>
        <p:nvPicPr>
          <p:cNvPr id="132" name="coleoptera.elmidae.dubiraphia.adult.dorsal.png" descr="coleoptera.elmidae.dubiraphia.adult.dorsal.png"/>
          <p:cNvPicPr>
            <a:picLocks noChangeAspect="1"/>
          </p:cNvPicPr>
          <p:nvPr/>
        </p:nvPicPr>
        <p:blipFill>
          <a:blip r:embed="rId4"/>
          <a:stretch>
            <a:fillRect/>
          </a:stretch>
        </p:blipFill>
        <p:spPr>
          <a:xfrm rot="6769671">
            <a:off x="-2125568" y="8953805"/>
            <a:ext cx="9837023" cy="5360031"/>
          </a:xfrm>
          <a:prstGeom prst="rect">
            <a:avLst/>
          </a:prstGeom>
          <a:ln w="12700">
            <a:miter lim="400000"/>
          </a:ln>
        </p:spPr>
      </p:pic>
      <p:pic>
        <p:nvPicPr>
          <p:cNvPr id="133" name="odonata.calopterygidae.calopteryx.dorsal.png" descr="odonata.calopterygidae.calopteryx.dorsal.png"/>
          <p:cNvPicPr>
            <a:picLocks noChangeAspect="1"/>
          </p:cNvPicPr>
          <p:nvPr/>
        </p:nvPicPr>
        <p:blipFill>
          <a:blip r:embed="rId5"/>
          <a:stretch>
            <a:fillRect/>
          </a:stretch>
        </p:blipFill>
        <p:spPr>
          <a:xfrm rot="3635568">
            <a:off x="7307942" y="7903698"/>
            <a:ext cx="8051504" cy="6273462"/>
          </a:xfrm>
          <a:prstGeom prst="rect">
            <a:avLst/>
          </a:prstGeom>
          <a:ln w="12700">
            <a:miter lim="400000"/>
          </a:ln>
        </p:spPr>
      </p:pic>
      <p:pic>
        <p:nvPicPr>
          <p:cNvPr id="134" name="trichoptera.glossosomatidae.glossosoma.lateral.png" descr="trichoptera.glossosomatidae.glossosoma.lateral.png"/>
          <p:cNvPicPr>
            <a:picLocks noChangeAspect="1"/>
          </p:cNvPicPr>
          <p:nvPr/>
        </p:nvPicPr>
        <p:blipFill>
          <a:blip r:embed="rId6"/>
          <a:stretch>
            <a:fillRect/>
          </a:stretch>
        </p:blipFill>
        <p:spPr>
          <a:xfrm rot="2623475">
            <a:off x="9014152" y="-406035"/>
            <a:ext cx="6592710" cy="4486705"/>
          </a:xfrm>
          <a:prstGeom prst="rect">
            <a:avLst/>
          </a:prstGeom>
          <a:ln w="12700">
            <a:miter lim="400000"/>
          </a:ln>
        </p:spPr>
      </p:pic>
      <p:pic>
        <p:nvPicPr>
          <p:cNvPr id="135" name="diptera.simuliidae.prosimulium.dorsal[CLEAN]_10.png" descr="diptera.simuliidae.prosimulium.dorsal[CLEAN]_10.png"/>
          <p:cNvPicPr>
            <a:picLocks noChangeAspect="1"/>
          </p:cNvPicPr>
          <p:nvPr/>
        </p:nvPicPr>
        <p:blipFill>
          <a:blip r:embed="rId7"/>
          <a:stretch>
            <a:fillRect/>
          </a:stretch>
        </p:blipFill>
        <p:spPr>
          <a:xfrm rot="7454347">
            <a:off x="-5027294" y="5122431"/>
            <a:ext cx="7635279" cy="291761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Working with a live insect"/>
          <p:cNvSpPr txBox="1">
            <a:spLocks noGrp="1"/>
          </p:cNvSpPr>
          <p:nvPr>
            <p:ph type="title"/>
          </p:nvPr>
        </p:nvSpPr>
        <p:spPr>
          <a:xfrm>
            <a:off x="499996" y="123762"/>
            <a:ext cx="12004808" cy="1372399"/>
          </a:xfrm>
          <a:prstGeom prst="rect">
            <a:avLst/>
          </a:prstGeom>
        </p:spPr>
        <p:txBody>
          <a:bodyPr/>
          <a:lstStyle>
            <a:lvl1pPr algn="ctr">
              <a:defRPr sz="6000"/>
            </a:lvl1pPr>
          </a:lstStyle>
          <a:p>
            <a:r>
              <a:t>Working with a live insect</a:t>
            </a:r>
          </a:p>
        </p:txBody>
      </p:sp>
      <p:sp>
        <p:nvSpPr>
          <p:cNvPr id="281" name="Tools to use:…"/>
          <p:cNvSpPr txBox="1"/>
          <p:nvPr/>
        </p:nvSpPr>
        <p:spPr>
          <a:xfrm>
            <a:off x="3435849" y="2343090"/>
            <a:ext cx="8939948" cy="6498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120000"/>
              </a:lnSpc>
              <a:defRPr sz="3200">
                <a:latin typeface="Helvetica"/>
                <a:ea typeface="Helvetica"/>
                <a:cs typeface="Helvetica"/>
                <a:sym typeface="Helvetica"/>
              </a:defRPr>
            </a:pPr>
            <a:r>
              <a:rPr dirty="0"/>
              <a:t>Tools to use:</a:t>
            </a:r>
          </a:p>
          <a:p>
            <a:pPr marL="476250" indent="-476250" algn="l">
              <a:lnSpc>
                <a:spcPct val="120000"/>
              </a:lnSpc>
              <a:buSzPct val="100000"/>
              <a:buAutoNum type="arabicPeriod"/>
              <a:defRPr sz="2800" b="0">
                <a:latin typeface="Helvetica"/>
                <a:ea typeface="Helvetica"/>
                <a:cs typeface="Helvetica"/>
                <a:sym typeface="Helvetica"/>
              </a:defRPr>
            </a:pPr>
            <a:r>
              <a:rPr dirty="0"/>
              <a:t>Small paint brush and/or plastic spoon</a:t>
            </a:r>
            <a:endParaRPr lang="en-US" dirty="0"/>
          </a:p>
          <a:p>
            <a:pPr marL="476250" indent="-476250" algn="l">
              <a:lnSpc>
                <a:spcPct val="120000"/>
              </a:lnSpc>
              <a:buSzPct val="100000"/>
              <a:buAutoNum type="arabicPeriod"/>
              <a:defRPr sz="2800" b="0">
                <a:latin typeface="Helvetica"/>
                <a:ea typeface="Helvetica"/>
                <a:cs typeface="Helvetica"/>
                <a:sym typeface="Helvetica"/>
              </a:defRPr>
            </a:pPr>
            <a:r>
              <a:rPr lang="en-US" dirty="0"/>
              <a:t>Forceps are ok, try not to </a:t>
            </a:r>
            <a:r>
              <a:rPr lang="en-US" dirty="0" err="1"/>
              <a:t>smoosh</a:t>
            </a:r>
            <a:r>
              <a:rPr lang="en-US" dirty="0"/>
              <a:t> the critter! </a:t>
            </a:r>
            <a:endParaRPr dirty="0"/>
          </a:p>
          <a:p>
            <a:pPr marL="476250" indent="-476250" algn="l">
              <a:lnSpc>
                <a:spcPct val="120000"/>
              </a:lnSpc>
              <a:buSzPct val="100000"/>
              <a:buAutoNum type="arabicPeriod"/>
              <a:defRPr sz="2800" b="0">
                <a:latin typeface="Helvetica"/>
                <a:ea typeface="Helvetica"/>
                <a:cs typeface="Helvetica"/>
                <a:sym typeface="Helvetica"/>
              </a:defRPr>
            </a:pPr>
            <a:r>
              <a:rPr dirty="0"/>
              <a:t>White sorting pan</a:t>
            </a:r>
            <a:r>
              <a:rPr lang="en-US" dirty="0"/>
              <a:t>,</a:t>
            </a:r>
            <a:r>
              <a:rPr dirty="0"/>
              <a:t> or petri dish</a:t>
            </a:r>
          </a:p>
          <a:p>
            <a:pPr marL="476250" indent="-476250" algn="l">
              <a:lnSpc>
                <a:spcPct val="120000"/>
              </a:lnSpc>
              <a:buSzPct val="100000"/>
              <a:buAutoNum type="arabicPeriod"/>
              <a:defRPr sz="2800" b="0">
                <a:latin typeface="Helvetica"/>
                <a:ea typeface="Helvetica"/>
                <a:cs typeface="Helvetica"/>
                <a:sym typeface="Helvetica"/>
              </a:defRPr>
            </a:pPr>
            <a:r>
              <a:rPr dirty="0"/>
              <a:t>Work from a table</a:t>
            </a:r>
          </a:p>
          <a:p>
            <a:pPr marL="476250" indent="-476250" algn="l">
              <a:lnSpc>
                <a:spcPct val="120000"/>
              </a:lnSpc>
              <a:buSzPct val="100000"/>
              <a:buAutoNum type="arabicPeriod"/>
              <a:defRPr sz="2800" b="0">
                <a:latin typeface="Helvetica"/>
                <a:ea typeface="Helvetica"/>
                <a:cs typeface="Helvetica"/>
                <a:sym typeface="Helvetica"/>
              </a:defRPr>
            </a:pPr>
            <a:r>
              <a:rPr dirty="0"/>
              <a:t>Hand-lens and flashlight</a:t>
            </a:r>
          </a:p>
          <a:p>
            <a:pPr algn="l">
              <a:lnSpc>
                <a:spcPct val="120000"/>
              </a:lnSpc>
              <a:defRPr sz="3200" b="0">
                <a:latin typeface="Helvetica"/>
                <a:ea typeface="Helvetica"/>
                <a:cs typeface="Helvetica"/>
                <a:sym typeface="Helvetica"/>
              </a:defRPr>
            </a:pPr>
            <a:endParaRPr dirty="0"/>
          </a:p>
          <a:p>
            <a:pPr algn="l">
              <a:lnSpc>
                <a:spcPct val="120000"/>
              </a:lnSpc>
              <a:defRPr sz="3200">
                <a:latin typeface="Helvetica"/>
                <a:ea typeface="Helvetica"/>
                <a:cs typeface="Helvetica"/>
                <a:sym typeface="Helvetica"/>
              </a:defRPr>
            </a:pPr>
            <a:r>
              <a:rPr dirty="0"/>
              <a:t>Reminders:</a:t>
            </a:r>
          </a:p>
          <a:p>
            <a:pPr marL="476250" indent="-476250" algn="l">
              <a:lnSpc>
                <a:spcPct val="120000"/>
              </a:lnSpc>
              <a:buSzPct val="100000"/>
              <a:buAutoNum type="arabicPeriod"/>
              <a:defRPr sz="2800" b="0">
                <a:latin typeface="Helvetica"/>
                <a:ea typeface="Helvetica"/>
                <a:cs typeface="Helvetica"/>
                <a:sym typeface="Helvetica"/>
              </a:defRPr>
            </a:pPr>
            <a:r>
              <a:rPr dirty="0"/>
              <a:t>The macroinvertebrate must be submerged in water</a:t>
            </a:r>
          </a:p>
          <a:p>
            <a:pPr marL="476250" indent="-476250" algn="l">
              <a:lnSpc>
                <a:spcPct val="120000"/>
              </a:lnSpc>
              <a:buSzPct val="100000"/>
              <a:buAutoNum type="arabicPeriod"/>
              <a:defRPr sz="2800" b="0">
                <a:latin typeface="Helvetica"/>
                <a:ea typeface="Helvetica"/>
                <a:cs typeface="Helvetica"/>
                <a:sym typeface="Helvetica"/>
              </a:defRPr>
            </a:pPr>
            <a:r>
              <a:rPr dirty="0"/>
              <a:t>Best to keep them in the shade, cooler temperatures</a:t>
            </a:r>
          </a:p>
          <a:p>
            <a:pPr marL="476250" indent="-476250" algn="l">
              <a:lnSpc>
                <a:spcPct val="120000"/>
              </a:lnSpc>
              <a:buSzPct val="100000"/>
              <a:buAutoNum type="arabicPeriod"/>
              <a:defRPr sz="2800" b="0">
                <a:latin typeface="Helvetica"/>
                <a:ea typeface="Helvetica"/>
                <a:cs typeface="Helvetica"/>
                <a:sym typeface="Helvetica"/>
              </a:defRPr>
            </a:pPr>
            <a:r>
              <a:rPr dirty="0"/>
              <a:t>Minimize handling time</a:t>
            </a:r>
          </a:p>
          <a:p>
            <a:pPr marL="476250" indent="-476250" algn="l">
              <a:lnSpc>
                <a:spcPct val="120000"/>
              </a:lnSpc>
              <a:buSzPct val="100000"/>
              <a:buAutoNum type="arabicPeriod"/>
              <a:defRPr sz="2800" b="0">
                <a:latin typeface="Helvetica"/>
                <a:ea typeface="Helvetica"/>
                <a:cs typeface="Helvetica"/>
                <a:sym typeface="Helvetica"/>
              </a:defRPr>
            </a:pPr>
            <a:r>
              <a:rPr dirty="0"/>
              <a:t>Insects need oxygen!</a:t>
            </a:r>
          </a:p>
        </p:txBody>
      </p:sp>
      <p:pic>
        <p:nvPicPr>
          <p:cNvPr id="282" name="Picture 10" descr="Picture 10"/>
          <p:cNvPicPr>
            <a:picLocks noChangeAspect="1"/>
          </p:cNvPicPr>
          <p:nvPr/>
        </p:nvPicPr>
        <p:blipFill>
          <a:blip r:embed="rId3"/>
          <a:stretch>
            <a:fillRect/>
          </a:stretch>
        </p:blipFill>
        <p:spPr>
          <a:xfrm>
            <a:off x="249980" y="6266011"/>
            <a:ext cx="2894466" cy="2026127"/>
          </a:xfrm>
          <a:prstGeom prst="rect">
            <a:avLst/>
          </a:prstGeom>
          <a:ln w="12700">
            <a:miter lim="400000"/>
          </a:ln>
        </p:spPr>
      </p:pic>
      <p:pic>
        <p:nvPicPr>
          <p:cNvPr id="283" name="Picture 9" descr="Picture 9"/>
          <p:cNvPicPr>
            <a:picLocks noChangeAspect="1"/>
          </p:cNvPicPr>
          <p:nvPr/>
        </p:nvPicPr>
        <p:blipFill>
          <a:blip r:embed="rId4"/>
          <a:stretch>
            <a:fillRect/>
          </a:stretch>
        </p:blipFill>
        <p:spPr>
          <a:xfrm>
            <a:off x="346825" y="2638508"/>
            <a:ext cx="1274367" cy="1274367"/>
          </a:xfrm>
          <a:prstGeom prst="rect">
            <a:avLst/>
          </a:prstGeom>
          <a:ln w="12700">
            <a:miter lim="400000"/>
          </a:ln>
        </p:spPr>
      </p:pic>
      <p:pic>
        <p:nvPicPr>
          <p:cNvPr id="284" name="Picture 3" descr="Picture 3"/>
          <p:cNvPicPr>
            <a:picLocks noChangeAspect="1"/>
          </p:cNvPicPr>
          <p:nvPr/>
        </p:nvPicPr>
        <p:blipFill>
          <a:blip r:embed="rId5"/>
          <a:stretch>
            <a:fillRect/>
          </a:stretch>
        </p:blipFill>
        <p:spPr>
          <a:xfrm>
            <a:off x="395442" y="4025900"/>
            <a:ext cx="1274367" cy="1274367"/>
          </a:xfrm>
          <a:prstGeom prst="rect">
            <a:avLst/>
          </a:prstGeom>
          <a:ln w="12700">
            <a:miter lim="400000"/>
          </a:ln>
        </p:spPr>
      </p:pic>
      <p:pic>
        <p:nvPicPr>
          <p:cNvPr id="285" name="Picture 6" descr="Picture 6"/>
          <p:cNvPicPr>
            <a:picLocks noChangeAspect="1"/>
          </p:cNvPicPr>
          <p:nvPr/>
        </p:nvPicPr>
        <p:blipFill>
          <a:blip r:embed="rId6"/>
          <a:srcRect t="7680" b="7680"/>
          <a:stretch>
            <a:fillRect/>
          </a:stretch>
        </p:blipFill>
        <p:spPr>
          <a:xfrm>
            <a:off x="1752332" y="4025900"/>
            <a:ext cx="1170375" cy="1274367"/>
          </a:xfrm>
          <a:prstGeom prst="rect">
            <a:avLst/>
          </a:prstGeom>
          <a:ln w="12700">
            <a:miter lim="400000"/>
          </a:ln>
        </p:spPr>
      </p:pic>
      <p:pic>
        <p:nvPicPr>
          <p:cNvPr id="286" name="Picture 6" descr="Picture 6"/>
          <p:cNvPicPr>
            <a:picLocks noChangeAspect="1"/>
          </p:cNvPicPr>
          <p:nvPr/>
        </p:nvPicPr>
        <p:blipFill>
          <a:blip r:embed="rId7"/>
          <a:stretch>
            <a:fillRect/>
          </a:stretch>
        </p:blipFill>
        <p:spPr>
          <a:xfrm>
            <a:off x="1700518" y="2670770"/>
            <a:ext cx="1274367" cy="1260644"/>
          </a:xfrm>
          <a:prstGeom prst="rect">
            <a:avLst/>
          </a:prstGeom>
          <a:ln w="12700">
            <a:miter lim="400000"/>
          </a:ln>
        </p:spPr>
      </p:pic>
    </p:spTree>
    <p:extLst>
      <p:ext uri="{BB962C8B-B14F-4D97-AF65-F5344CB8AC3E}">
        <p14:creationId xmlns:p14="http://schemas.microsoft.com/office/powerpoint/2010/main" val="20631597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he Insect"/>
          <p:cNvSpPr txBox="1">
            <a:spLocks noGrp="1"/>
          </p:cNvSpPr>
          <p:nvPr>
            <p:ph type="title"/>
          </p:nvPr>
        </p:nvSpPr>
        <p:spPr>
          <a:xfrm>
            <a:off x="499996" y="123762"/>
            <a:ext cx="12004808" cy="1372399"/>
          </a:xfrm>
          <a:prstGeom prst="rect">
            <a:avLst/>
          </a:prstGeom>
        </p:spPr>
        <p:txBody>
          <a:bodyPr/>
          <a:lstStyle>
            <a:lvl1pPr algn="ctr">
              <a:defRPr sz="6000"/>
            </a:lvl1pPr>
          </a:lstStyle>
          <a:p>
            <a:r>
              <a:t>The Insect</a:t>
            </a:r>
          </a:p>
        </p:txBody>
      </p:sp>
      <p:pic>
        <p:nvPicPr>
          <p:cNvPr id="291" name="Picture 1" descr="Picture 1"/>
          <p:cNvPicPr>
            <a:picLocks noChangeAspect="1"/>
          </p:cNvPicPr>
          <p:nvPr/>
        </p:nvPicPr>
        <p:blipFill>
          <a:blip r:embed="rId3"/>
          <a:srcRect t="11584" b="16036"/>
          <a:stretch>
            <a:fillRect/>
          </a:stretch>
        </p:blipFill>
        <p:spPr>
          <a:xfrm>
            <a:off x="768832" y="1963013"/>
            <a:ext cx="12117860" cy="5326810"/>
          </a:xfrm>
          <a:prstGeom prst="rect">
            <a:avLst/>
          </a:prstGeom>
          <a:ln w="12700">
            <a:miter lim="400000"/>
          </a:ln>
        </p:spPr>
      </p:pic>
      <p:sp>
        <p:nvSpPr>
          <p:cNvPr id="292" name="Straight Arrow Connector 10"/>
          <p:cNvSpPr/>
          <p:nvPr/>
        </p:nvSpPr>
        <p:spPr>
          <a:xfrm flipH="1" flipV="1">
            <a:off x="9284275" y="4963332"/>
            <a:ext cx="499745" cy="737133"/>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sp>
        <p:nvSpPr>
          <p:cNvPr id="293" name="TextBox 11"/>
          <p:cNvSpPr txBox="1"/>
          <p:nvPr/>
        </p:nvSpPr>
        <p:spPr>
          <a:xfrm>
            <a:off x="9688958" y="5719420"/>
            <a:ext cx="165679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Tail Filaments</a:t>
            </a:r>
          </a:p>
        </p:txBody>
      </p:sp>
      <p:sp>
        <p:nvSpPr>
          <p:cNvPr id="294" name="Straight Arrow Connector 12"/>
          <p:cNvSpPr/>
          <p:nvPr/>
        </p:nvSpPr>
        <p:spPr>
          <a:xfrm flipH="1" flipV="1">
            <a:off x="4178765" y="4829760"/>
            <a:ext cx="1095147" cy="1002876"/>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sp>
        <p:nvSpPr>
          <p:cNvPr id="295" name="TextBox 13"/>
          <p:cNvSpPr txBox="1"/>
          <p:nvPr/>
        </p:nvSpPr>
        <p:spPr>
          <a:xfrm>
            <a:off x="5082271" y="5756728"/>
            <a:ext cx="1332346"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Wing Pads</a:t>
            </a:r>
          </a:p>
        </p:txBody>
      </p:sp>
      <p:sp>
        <p:nvSpPr>
          <p:cNvPr id="296" name="TextBox 16"/>
          <p:cNvSpPr txBox="1"/>
          <p:nvPr/>
        </p:nvSpPr>
        <p:spPr>
          <a:xfrm rot="19714761">
            <a:off x="2348250" y="2920643"/>
            <a:ext cx="711360"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Head</a:t>
            </a:r>
          </a:p>
        </p:txBody>
      </p:sp>
      <p:sp>
        <p:nvSpPr>
          <p:cNvPr id="297" name="Straight Arrow Connector 17"/>
          <p:cNvSpPr/>
          <p:nvPr/>
        </p:nvSpPr>
        <p:spPr>
          <a:xfrm flipH="1" flipV="1">
            <a:off x="4825317" y="5026845"/>
            <a:ext cx="691018" cy="402275"/>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sp>
        <p:nvSpPr>
          <p:cNvPr id="298" name="TextBox 18"/>
          <p:cNvSpPr txBox="1"/>
          <p:nvPr/>
        </p:nvSpPr>
        <p:spPr>
          <a:xfrm>
            <a:off x="5513424" y="5223431"/>
            <a:ext cx="3138994"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Gills (abdomen -or- thorax)</a:t>
            </a:r>
          </a:p>
        </p:txBody>
      </p:sp>
      <p:sp>
        <p:nvSpPr>
          <p:cNvPr id="299" name="Straight Arrow Connector 20"/>
          <p:cNvSpPr/>
          <p:nvPr/>
        </p:nvSpPr>
        <p:spPr>
          <a:xfrm flipH="1" flipV="1">
            <a:off x="3293172" y="6013135"/>
            <a:ext cx="378836" cy="902641"/>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sp>
        <p:nvSpPr>
          <p:cNvPr id="300" name="Straight Arrow Connector 21"/>
          <p:cNvSpPr/>
          <p:nvPr/>
        </p:nvSpPr>
        <p:spPr>
          <a:xfrm flipV="1">
            <a:off x="3680873" y="5611047"/>
            <a:ext cx="406682" cy="1268650"/>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sp>
        <p:nvSpPr>
          <p:cNvPr id="301" name="Straight Arrow Connector 25"/>
          <p:cNvSpPr/>
          <p:nvPr/>
        </p:nvSpPr>
        <p:spPr>
          <a:xfrm flipV="1">
            <a:off x="3713076" y="5824188"/>
            <a:ext cx="950905" cy="1139415"/>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sp>
        <p:nvSpPr>
          <p:cNvPr id="302" name="TextBox 27"/>
          <p:cNvSpPr txBox="1"/>
          <p:nvPr/>
        </p:nvSpPr>
        <p:spPr>
          <a:xfrm>
            <a:off x="2807605" y="6994598"/>
            <a:ext cx="1925550"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Jointed Legs (6)</a:t>
            </a:r>
          </a:p>
        </p:txBody>
      </p:sp>
      <p:sp>
        <p:nvSpPr>
          <p:cNvPr id="303" name="TextBox 22"/>
          <p:cNvSpPr txBox="1"/>
          <p:nvPr/>
        </p:nvSpPr>
        <p:spPr>
          <a:xfrm rot="19728256">
            <a:off x="3322670" y="2915955"/>
            <a:ext cx="894666"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Thorax</a:t>
            </a:r>
          </a:p>
        </p:txBody>
      </p:sp>
      <p:sp>
        <p:nvSpPr>
          <p:cNvPr id="304" name="TextBox 23"/>
          <p:cNvSpPr txBox="1"/>
          <p:nvPr/>
        </p:nvSpPr>
        <p:spPr>
          <a:xfrm rot="19843802">
            <a:off x="4683269" y="2919639"/>
            <a:ext cx="1191454"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Abdomen</a:t>
            </a:r>
          </a:p>
        </p:txBody>
      </p:sp>
      <p:sp>
        <p:nvSpPr>
          <p:cNvPr id="305" name="Right Brace 15"/>
          <p:cNvSpPr/>
          <p:nvPr/>
        </p:nvSpPr>
        <p:spPr>
          <a:xfrm rot="16200000">
            <a:off x="2430993" y="3333360"/>
            <a:ext cx="495301" cy="6699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596"/>
                  <a:pt x="10800" y="1331"/>
                </a:cubicBezTo>
                <a:lnTo>
                  <a:pt x="10800" y="9823"/>
                </a:lnTo>
                <a:cubicBezTo>
                  <a:pt x="10800" y="10558"/>
                  <a:pt x="15635" y="11154"/>
                  <a:pt x="21600" y="11154"/>
                </a:cubicBezTo>
                <a:cubicBezTo>
                  <a:pt x="15635" y="11154"/>
                  <a:pt x="10800" y="11750"/>
                  <a:pt x="10800" y="12485"/>
                </a:cubicBezTo>
                <a:lnTo>
                  <a:pt x="10800" y="20269"/>
                </a:lnTo>
                <a:cubicBezTo>
                  <a:pt x="10800" y="21004"/>
                  <a:pt x="5965" y="21600"/>
                  <a:pt x="0" y="21600"/>
                </a:cubicBezTo>
              </a:path>
            </a:pathLst>
          </a:custGeom>
          <a:ln w="25400">
            <a:solidFill>
              <a:srgbClr val="00C0FC"/>
            </a:solidFill>
          </a:ln>
          <a:effectLst>
            <a:outerShdw rotWithShape="0">
              <a:srgbClr val="000000">
                <a:alpha val="0"/>
              </a:srgbClr>
            </a:outerShdw>
          </a:effectLst>
        </p:spPr>
        <p:txBody>
          <a:bodyPr lIns="45719" rIns="45719" anchor="ctr"/>
          <a:lstStyle/>
          <a:p>
            <a:pPr defTabSz="457200">
              <a:defRPr sz="1800" b="0">
                <a:latin typeface="Gill Sans MT"/>
                <a:ea typeface="Gill Sans MT"/>
                <a:cs typeface="Gill Sans MT"/>
                <a:sym typeface="Gill Sans MT"/>
              </a:defRPr>
            </a:pPr>
            <a:endParaRPr/>
          </a:p>
        </p:txBody>
      </p:sp>
      <p:sp>
        <p:nvSpPr>
          <p:cNvPr id="306" name="Right Brace 26"/>
          <p:cNvSpPr/>
          <p:nvPr/>
        </p:nvSpPr>
        <p:spPr>
          <a:xfrm rot="16200000">
            <a:off x="3412697" y="3156906"/>
            <a:ext cx="495301" cy="10228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596"/>
                  <a:pt x="10800" y="1331"/>
                </a:cubicBezTo>
                <a:lnTo>
                  <a:pt x="10800" y="9823"/>
                </a:lnTo>
                <a:cubicBezTo>
                  <a:pt x="10800" y="10558"/>
                  <a:pt x="15635" y="11154"/>
                  <a:pt x="21600" y="11154"/>
                </a:cubicBezTo>
                <a:cubicBezTo>
                  <a:pt x="15635" y="11154"/>
                  <a:pt x="10800" y="11750"/>
                  <a:pt x="10800" y="12485"/>
                </a:cubicBezTo>
                <a:lnTo>
                  <a:pt x="10800" y="20269"/>
                </a:lnTo>
                <a:cubicBezTo>
                  <a:pt x="10800" y="21004"/>
                  <a:pt x="5965" y="21600"/>
                  <a:pt x="0" y="21600"/>
                </a:cubicBezTo>
              </a:path>
            </a:pathLst>
          </a:custGeom>
          <a:ln w="25400">
            <a:solidFill>
              <a:srgbClr val="00C0FC"/>
            </a:solidFill>
          </a:ln>
          <a:effectLst>
            <a:outerShdw rotWithShape="0">
              <a:srgbClr val="000000">
                <a:alpha val="0"/>
              </a:srgbClr>
            </a:outerShdw>
          </a:effectLst>
        </p:spPr>
        <p:txBody>
          <a:bodyPr lIns="45719" rIns="45719" anchor="ctr"/>
          <a:lstStyle/>
          <a:p>
            <a:pPr defTabSz="457200">
              <a:defRPr sz="1800" b="0">
                <a:latin typeface="Gill Sans MT"/>
                <a:ea typeface="Gill Sans MT"/>
                <a:cs typeface="Gill Sans MT"/>
                <a:sym typeface="Gill Sans MT"/>
              </a:defRPr>
            </a:pPr>
            <a:endParaRPr/>
          </a:p>
        </p:txBody>
      </p:sp>
      <p:sp>
        <p:nvSpPr>
          <p:cNvPr id="307" name="Right Brace 28"/>
          <p:cNvSpPr/>
          <p:nvPr/>
        </p:nvSpPr>
        <p:spPr>
          <a:xfrm rot="16200000">
            <a:off x="4729695" y="3065931"/>
            <a:ext cx="495301" cy="13319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0"/>
                  <a:pt x="10800" y="669"/>
                </a:cubicBezTo>
                <a:lnTo>
                  <a:pt x="10800" y="10485"/>
                </a:lnTo>
                <a:cubicBezTo>
                  <a:pt x="10800" y="10854"/>
                  <a:pt x="15635" y="11154"/>
                  <a:pt x="21600" y="11154"/>
                </a:cubicBezTo>
                <a:cubicBezTo>
                  <a:pt x="15635" y="11154"/>
                  <a:pt x="10800" y="11454"/>
                  <a:pt x="10800" y="11823"/>
                </a:cubicBezTo>
                <a:lnTo>
                  <a:pt x="10800" y="20931"/>
                </a:lnTo>
                <a:cubicBezTo>
                  <a:pt x="10800" y="21300"/>
                  <a:pt x="5965" y="21600"/>
                  <a:pt x="0" y="21600"/>
                </a:cubicBezTo>
              </a:path>
            </a:pathLst>
          </a:custGeom>
          <a:ln w="25400">
            <a:solidFill>
              <a:srgbClr val="00C0FC"/>
            </a:solidFill>
          </a:ln>
          <a:effectLst>
            <a:outerShdw rotWithShape="0">
              <a:srgbClr val="000000">
                <a:alpha val="0"/>
              </a:srgbClr>
            </a:outerShdw>
          </a:effectLst>
        </p:spPr>
        <p:txBody>
          <a:bodyPr lIns="45719" rIns="45719" anchor="ctr"/>
          <a:lstStyle/>
          <a:p>
            <a:pPr defTabSz="457200">
              <a:defRPr sz="1800" b="0">
                <a:latin typeface="Gill Sans MT"/>
                <a:ea typeface="Gill Sans MT"/>
                <a:cs typeface="Gill Sans MT"/>
                <a:sym typeface="Gill Sans MT"/>
              </a:defRPr>
            </a:pPr>
            <a:endParaRPr/>
          </a:p>
        </p:txBody>
      </p:sp>
      <p:sp>
        <p:nvSpPr>
          <p:cNvPr id="308" name="Straight Arrow Connector 6"/>
          <p:cNvSpPr/>
          <p:nvPr/>
        </p:nvSpPr>
        <p:spPr>
          <a:xfrm>
            <a:off x="2655022" y="8126356"/>
            <a:ext cx="7388915" cy="1"/>
          </a:xfrm>
          <a:prstGeom prst="line">
            <a:avLst/>
          </a:prstGeom>
          <a:ln w="25400">
            <a:solidFill>
              <a:srgbClr val="7F7E80"/>
            </a:solidFill>
            <a:headEnd type="triangle"/>
            <a:tailEnd type="triangle"/>
          </a:ln>
          <a:effectLst>
            <a:outerShdw rotWithShape="0">
              <a:srgbClr val="000000">
                <a:alpha val="0"/>
              </a:srgbClr>
            </a:outerShdw>
          </a:effectLst>
        </p:spPr>
        <p:txBody>
          <a:bodyPr lIns="45719" rIns="45719"/>
          <a:lstStyle/>
          <a:p>
            <a:pPr algn="l" defTabSz="914400">
              <a:defRPr b="0">
                <a:solidFill>
                  <a:srgbClr val="FFFFFF"/>
                </a:solidFill>
                <a:latin typeface="Times"/>
                <a:ea typeface="Times"/>
                <a:cs typeface="Times"/>
                <a:sym typeface="Times"/>
              </a:defRPr>
            </a:pPr>
            <a:endParaRPr/>
          </a:p>
        </p:txBody>
      </p:sp>
      <p:sp>
        <p:nvSpPr>
          <p:cNvPr id="309" name="TextBox 7"/>
          <p:cNvSpPr txBox="1"/>
          <p:nvPr/>
        </p:nvSpPr>
        <p:spPr>
          <a:xfrm>
            <a:off x="1536151" y="7921886"/>
            <a:ext cx="949045"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900" b="0">
                <a:solidFill>
                  <a:srgbClr val="5E5E5E"/>
                </a:solidFill>
                <a:latin typeface="Helvetica"/>
                <a:ea typeface="Helvetica"/>
                <a:cs typeface="Helvetica"/>
                <a:sym typeface="Helvetica"/>
              </a:defRPr>
            </a:lvl1pPr>
          </a:lstStyle>
          <a:p>
            <a:r>
              <a:t>Anterior</a:t>
            </a:r>
          </a:p>
        </p:txBody>
      </p:sp>
      <p:sp>
        <p:nvSpPr>
          <p:cNvPr id="310" name="TextBox 29"/>
          <p:cNvSpPr txBox="1"/>
          <p:nvPr/>
        </p:nvSpPr>
        <p:spPr>
          <a:xfrm>
            <a:off x="10094291" y="7921886"/>
            <a:ext cx="1069695"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900" b="0">
                <a:solidFill>
                  <a:srgbClr val="5E5E5E"/>
                </a:solidFill>
                <a:latin typeface="Helvetica"/>
                <a:ea typeface="Helvetica"/>
                <a:cs typeface="Helvetica"/>
                <a:sym typeface="Helvetica"/>
              </a:defRPr>
            </a:lvl1pPr>
          </a:lstStyle>
          <a:p>
            <a:r>
              <a:t>Posterior</a:t>
            </a:r>
          </a:p>
        </p:txBody>
      </p:sp>
      <p:sp>
        <p:nvSpPr>
          <p:cNvPr id="311" name="Straight Arrow Connector 30"/>
          <p:cNvSpPr/>
          <p:nvPr/>
        </p:nvSpPr>
        <p:spPr>
          <a:xfrm flipV="1">
            <a:off x="859559" y="3457082"/>
            <a:ext cx="1" cy="3575363"/>
          </a:xfrm>
          <a:prstGeom prst="line">
            <a:avLst/>
          </a:prstGeom>
          <a:ln w="25400">
            <a:solidFill>
              <a:srgbClr val="7F7E80"/>
            </a:solidFill>
            <a:miter lim="400000"/>
            <a:headEnd type="triangle"/>
            <a:tailEnd type="triangle"/>
          </a:ln>
          <a:effectLst>
            <a:outerShdw rotWithShape="0">
              <a:srgbClr val="7C7C7C">
                <a:alpha val="0"/>
              </a:srgbClr>
            </a:outerShdw>
          </a:effectLst>
        </p:spPr>
        <p:txBody>
          <a:bodyPr lIns="45719" rIns="45719"/>
          <a:lstStyle/>
          <a:p>
            <a:pPr algn="l" defTabSz="914400">
              <a:defRPr b="0">
                <a:solidFill>
                  <a:srgbClr val="FFFFFF"/>
                </a:solidFill>
                <a:latin typeface="Times"/>
                <a:ea typeface="Times"/>
                <a:cs typeface="Times"/>
                <a:sym typeface="Times"/>
              </a:defRPr>
            </a:pPr>
            <a:endParaRPr/>
          </a:p>
        </p:txBody>
      </p:sp>
      <p:sp>
        <p:nvSpPr>
          <p:cNvPr id="312" name="TextBox 31"/>
          <p:cNvSpPr txBox="1"/>
          <p:nvPr/>
        </p:nvSpPr>
        <p:spPr>
          <a:xfrm rot="16200000">
            <a:off x="425887" y="7441175"/>
            <a:ext cx="841944"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900" b="0">
                <a:solidFill>
                  <a:srgbClr val="5E5E5E"/>
                </a:solidFill>
                <a:latin typeface="Helvetica"/>
                <a:ea typeface="Helvetica"/>
                <a:cs typeface="Helvetica"/>
                <a:sym typeface="Helvetica"/>
              </a:defRPr>
            </a:lvl1pPr>
          </a:lstStyle>
          <a:p>
            <a:r>
              <a:t>Lateral</a:t>
            </a:r>
          </a:p>
        </p:txBody>
      </p:sp>
      <p:sp>
        <p:nvSpPr>
          <p:cNvPr id="313" name="TextBox 32"/>
          <p:cNvSpPr txBox="1"/>
          <p:nvPr/>
        </p:nvSpPr>
        <p:spPr>
          <a:xfrm rot="16200000">
            <a:off x="425887" y="2723895"/>
            <a:ext cx="841944"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900" b="0">
                <a:solidFill>
                  <a:srgbClr val="5E5E5E"/>
                </a:solidFill>
                <a:latin typeface="Helvetica"/>
                <a:ea typeface="Helvetica"/>
                <a:cs typeface="Helvetica"/>
                <a:sym typeface="Helvetica"/>
              </a:defRPr>
            </a:lvl1pPr>
          </a:lstStyle>
          <a:p>
            <a:r>
              <a:t>Lateral</a:t>
            </a:r>
          </a:p>
        </p:txBody>
      </p:sp>
      <p:sp>
        <p:nvSpPr>
          <p:cNvPr id="314" name="TextBox 36"/>
          <p:cNvSpPr txBox="1"/>
          <p:nvPr/>
        </p:nvSpPr>
        <p:spPr>
          <a:xfrm>
            <a:off x="1922721" y="6117259"/>
            <a:ext cx="1050440"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Antenna</a:t>
            </a:r>
          </a:p>
        </p:txBody>
      </p:sp>
      <p:sp>
        <p:nvSpPr>
          <p:cNvPr id="315" name="Rectangle 2"/>
          <p:cNvSpPr/>
          <p:nvPr/>
        </p:nvSpPr>
        <p:spPr>
          <a:xfrm>
            <a:off x="6778647" y="1744584"/>
            <a:ext cx="5039823" cy="1681807"/>
          </a:xfrm>
          <a:prstGeom prst="rect">
            <a:avLst/>
          </a:prstGeom>
          <a:ln w="15875">
            <a:solidFill>
              <a:srgbClr val="7F7E80"/>
            </a:solidFill>
          </a:ln>
          <a:effectLst>
            <a:outerShdw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sp>
        <p:nvSpPr>
          <p:cNvPr id="316" name="TextBox 38"/>
          <p:cNvSpPr txBox="1"/>
          <p:nvPr/>
        </p:nvSpPr>
        <p:spPr>
          <a:xfrm>
            <a:off x="8817546" y="2673268"/>
            <a:ext cx="965360"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2000" b="0">
                <a:latin typeface="Helvetica"/>
                <a:ea typeface="Helvetica"/>
                <a:cs typeface="Helvetica"/>
                <a:sym typeface="Helvetica"/>
              </a:defRPr>
            </a:lvl1pPr>
          </a:lstStyle>
          <a:p>
            <a:r>
              <a:t>Prolegs</a:t>
            </a:r>
          </a:p>
        </p:txBody>
      </p:sp>
      <p:sp>
        <p:nvSpPr>
          <p:cNvPr id="317" name="Straight Arrow Connector 39"/>
          <p:cNvSpPr/>
          <p:nvPr/>
        </p:nvSpPr>
        <p:spPr>
          <a:xfrm flipH="1" flipV="1">
            <a:off x="7953946" y="2725658"/>
            <a:ext cx="765176" cy="125413"/>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sp>
        <p:nvSpPr>
          <p:cNvPr id="318" name="Straight Arrow Connector 35"/>
          <p:cNvSpPr/>
          <p:nvPr/>
        </p:nvSpPr>
        <p:spPr>
          <a:xfrm flipV="1">
            <a:off x="9911334" y="2758994"/>
            <a:ext cx="731838" cy="115889"/>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sp>
        <p:nvSpPr>
          <p:cNvPr id="319" name="Straight Arrow Connector 37"/>
          <p:cNvSpPr/>
          <p:nvPr/>
        </p:nvSpPr>
        <p:spPr>
          <a:xfrm flipH="1" flipV="1">
            <a:off x="2099918" y="5390017"/>
            <a:ext cx="159708" cy="558125"/>
          </a:xfrm>
          <a:prstGeom prst="line">
            <a:avLst/>
          </a:prstGeom>
          <a:ln w="15875">
            <a:solidFill>
              <a:srgbClr val="00C0FC"/>
            </a:solidFill>
            <a:tailEnd type="triangle"/>
          </a:ln>
        </p:spPr>
        <p:txBody>
          <a:bodyPr lIns="45719" rIns="45719"/>
          <a:lstStyle/>
          <a:p>
            <a:pPr algn="l" defTabSz="914400">
              <a:defRPr b="0">
                <a:solidFill>
                  <a:srgbClr val="FFFFFF"/>
                </a:solidFill>
                <a:latin typeface="Times"/>
                <a:ea typeface="Times"/>
                <a:cs typeface="Times"/>
                <a:sym typeface="Times"/>
              </a:defRPr>
            </a:pPr>
            <a:endParaRPr/>
          </a:p>
        </p:txBody>
      </p:sp>
      <p:pic>
        <p:nvPicPr>
          <p:cNvPr id="320" name="diptera_small.png" descr="diptera_small.png"/>
          <p:cNvPicPr>
            <a:picLocks noChangeAspect="1"/>
          </p:cNvPicPr>
          <p:nvPr/>
        </p:nvPicPr>
        <p:blipFill>
          <a:blip r:embed="rId4"/>
          <a:stretch>
            <a:fillRect/>
          </a:stretch>
        </p:blipFill>
        <p:spPr>
          <a:xfrm>
            <a:off x="6864842" y="1482009"/>
            <a:ext cx="4747253" cy="186777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33" t="16409" r="58702" b="5762"/>
          <a:stretch/>
        </p:blipFill>
        <p:spPr bwMode="auto">
          <a:xfrm>
            <a:off x="262931" y="762000"/>
            <a:ext cx="12435311" cy="6726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oogle Shape;469;p51"/>
          <p:cNvPicPr preferRelativeResize="0"/>
          <p:nvPr/>
        </p:nvPicPr>
        <p:blipFill rotWithShape="1">
          <a:blip r:embed="rId4">
            <a:alphaModFix/>
          </a:blip>
          <a:srcRect l="19265" t="3787" r="13529"/>
          <a:stretch/>
        </p:blipFill>
        <p:spPr>
          <a:xfrm>
            <a:off x="4140200" y="4037415"/>
            <a:ext cx="6194523" cy="4268385"/>
          </a:xfrm>
          <a:prstGeom prst="rect">
            <a:avLst/>
          </a:prstGeom>
          <a:noFill/>
          <a:ln>
            <a:noFill/>
          </a:ln>
          <a:effectLst>
            <a:outerShdw blurRad="406400" dist="139700" dir="2700000" algn="ctr" rotWithShape="0">
              <a:srgbClr val="000000">
                <a:alpha val="50000"/>
              </a:srgbClr>
            </a:outerShdw>
          </a:effectLst>
        </p:spPr>
      </p:pic>
      <p:sp>
        <p:nvSpPr>
          <p:cNvPr id="4" name="Oval 3"/>
          <p:cNvSpPr/>
          <p:nvPr/>
        </p:nvSpPr>
        <p:spPr>
          <a:xfrm>
            <a:off x="905258" y="4969097"/>
            <a:ext cx="1939542" cy="1050703"/>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6" name="Straight Arrow Connector 5"/>
          <p:cNvCxnSpPr>
            <a:cxnSpLocks/>
          </p:cNvCxnSpPr>
          <p:nvPr/>
        </p:nvCxnSpPr>
        <p:spPr>
          <a:xfrm>
            <a:off x="2844800" y="5517736"/>
            <a:ext cx="1524000" cy="0"/>
          </a:xfrm>
          <a:prstGeom prst="straightConnector1">
            <a:avLst/>
          </a:prstGeom>
          <a:noFill/>
          <a:ln w="38100" cap="flat">
            <a:solidFill>
              <a:srgbClr val="62CEEE"/>
            </a:solidFill>
            <a:prstDash val="solid"/>
            <a:miter lim="400000"/>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507264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3A5AD-D2C4-804A-A29A-692076C51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44" y="228600"/>
            <a:ext cx="11640312" cy="5123570"/>
          </a:xfrm>
          <a:prstGeom prst="rect">
            <a:avLst/>
          </a:prstGeom>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26" t="18423" r="54952" b="6382"/>
          <a:stretch/>
        </p:blipFill>
        <p:spPr bwMode="auto">
          <a:xfrm>
            <a:off x="2921000" y="3131344"/>
            <a:ext cx="8846668" cy="4441651"/>
          </a:xfrm>
          <a:prstGeom prst="rect">
            <a:avLst/>
          </a:prstGeom>
          <a:noFill/>
          <a:ln>
            <a:noFill/>
          </a:ln>
          <a:effectLst>
            <a:outerShdw blurRad="342900" dist="228600" dir="282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1552174" y="1806081"/>
            <a:ext cx="1143000" cy="1143000"/>
          </a:xfrm>
          <a:prstGeom prst="ellipse">
            <a:avLst/>
          </a:prstGeom>
          <a:noFill/>
          <a:ln w="381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5" name="Straight Arrow Connector 4"/>
          <p:cNvCxnSpPr>
            <a:cxnSpLocks/>
            <a:stCxn id="3" idx="3"/>
          </p:cNvCxnSpPr>
          <p:nvPr/>
        </p:nvCxnSpPr>
        <p:spPr>
          <a:xfrm flipH="1">
            <a:off x="10384028" y="2781693"/>
            <a:ext cx="1335534" cy="571107"/>
          </a:xfrm>
          <a:prstGeom prst="straightConnector1">
            <a:avLst/>
          </a:prstGeom>
          <a:noFill/>
          <a:ln w="38100" cap="flat">
            <a:solidFill>
              <a:srgbClr val="62CEEE"/>
            </a:solidFill>
            <a:prstDash val="solid"/>
            <a:miter lim="400000"/>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8181798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ommonly Misidentified Taxa"/>
          <p:cNvSpPr txBox="1">
            <a:spLocks noGrp="1"/>
          </p:cNvSpPr>
          <p:nvPr>
            <p:ph type="title"/>
          </p:nvPr>
        </p:nvSpPr>
        <p:spPr>
          <a:xfrm>
            <a:off x="499996" y="123762"/>
            <a:ext cx="12004808" cy="1372399"/>
          </a:xfrm>
          <a:prstGeom prst="rect">
            <a:avLst/>
          </a:prstGeom>
        </p:spPr>
        <p:txBody>
          <a:bodyPr>
            <a:normAutofit/>
          </a:bodyPr>
          <a:lstStyle>
            <a:lvl1pPr algn="ctr">
              <a:defRPr sz="6000"/>
            </a:lvl1pPr>
          </a:lstStyle>
          <a:p>
            <a:r>
              <a:rPr sz="5000" dirty="0"/>
              <a:t>Commonly Misidentified Taxa</a:t>
            </a:r>
          </a:p>
        </p:txBody>
      </p:sp>
      <p:pic>
        <p:nvPicPr>
          <p:cNvPr id="325" name="Picture 2" descr="Picture 2"/>
          <p:cNvPicPr>
            <a:picLocks noChangeAspect="1"/>
          </p:cNvPicPr>
          <p:nvPr/>
        </p:nvPicPr>
        <p:blipFill>
          <a:blip r:embed="rId3"/>
          <a:stretch>
            <a:fillRect/>
          </a:stretch>
        </p:blipFill>
        <p:spPr>
          <a:xfrm rot="5400000">
            <a:off x="5187291" y="4818250"/>
            <a:ext cx="1259048" cy="743904"/>
          </a:xfrm>
          <a:prstGeom prst="rect">
            <a:avLst/>
          </a:prstGeom>
          <a:ln w="12700">
            <a:miter lim="400000"/>
          </a:ln>
        </p:spPr>
      </p:pic>
      <p:pic>
        <p:nvPicPr>
          <p:cNvPr id="326" name="Picture 9" descr="Picture 9"/>
          <p:cNvPicPr>
            <a:picLocks noChangeAspect="1"/>
          </p:cNvPicPr>
          <p:nvPr/>
        </p:nvPicPr>
        <p:blipFill>
          <a:blip r:embed="rId4"/>
          <a:stretch>
            <a:fillRect/>
          </a:stretch>
        </p:blipFill>
        <p:spPr>
          <a:xfrm rot="16200000">
            <a:off x="695282" y="4972274"/>
            <a:ext cx="1423194" cy="359729"/>
          </a:xfrm>
          <a:prstGeom prst="rect">
            <a:avLst/>
          </a:prstGeom>
          <a:ln w="12700">
            <a:miter lim="400000"/>
          </a:ln>
        </p:spPr>
      </p:pic>
      <p:pic>
        <p:nvPicPr>
          <p:cNvPr id="327" name="Picture 10" descr="Picture 10"/>
          <p:cNvPicPr>
            <a:picLocks noChangeAspect="1"/>
          </p:cNvPicPr>
          <p:nvPr/>
        </p:nvPicPr>
        <p:blipFill>
          <a:blip r:embed="rId5"/>
          <a:srcRect l="21667" r="23193"/>
          <a:stretch>
            <a:fillRect/>
          </a:stretch>
        </p:blipFill>
        <p:spPr>
          <a:xfrm rot="16200000">
            <a:off x="9437874" y="2242962"/>
            <a:ext cx="1606584" cy="823785"/>
          </a:xfrm>
          <a:prstGeom prst="rect">
            <a:avLst/>
          </a:prstGeom>
          <a:ln w="12700">
            <a:miter lim="400000"/>
          </a:ln>
        </p:spPr>
      </p:pic>
      <p:pic>
        <p:nvPicPr>
          <p:cNvPr id="328" name="Picture 11" descr="Picture 11"/>
          <p:cNvPicPr>
            <a:picLocks noChangeAspect="1"/>
          </p:cNvPicPr>
          <p:nvPr/>
        </p:nvPicPr>
        <p:blipFill>
          <a:blip r:embed="rId6"/>
          <a:stretch>
            <a:fillRect/>
          </a:stretch>
        </p:blipFill>
        <p:spPr>
          <a:xfrm rot="4665553">
            <a:off x="9426923" y="4732920"/>
            <a:ext cx="1220629" cy="979647"/>
          </a:xfrm>
          <a:prstGeom prst="rect">
            <a:avLst/>
          </a:prstGeom>
          <a:ln w="12700">
            <a:miter lim="400000"/>
          </a:ln>
        </p:spPr>
      </p:pic>
      <p:pic>
        <p:nvPicPr>
          <p:cNvPr id="330" name="Picture 29" descr="Picture 29"/>
          <p:cNvPicPr>
            <a:picLocks noChangeAspect="1"/>
          </p:cNvPicPr>
          <p:nvPr/>
        </p:nvPicPr>
        <p:blipFill>
          <a:blip r:embed="rId7"/>
          <a:stretch>
            <a:fillRect/>
          </a:stretch>
        </p:blipFill>
        <p:spPr>
          <a:xfrm>
            <a:off x="8013982" y="7827917"/>
            <a:ext cx="4586294" cy="563112"/>
          </a:xfrm>
          <a:prstGeom prst="rect">
            <a:avLst/>
          </a:prstGeom>
          <a:ln w="12700">
            <a:miter lim="400000"/>
          </a:ln>
        </p:spPr>
      </p:pic>
      <p:sp>
        <p:nvSpPr>
          <p:cNvPr id="331" name="TextBox 2"/>
          <p:cNvSpPr txBox="1"/>
          <p:nvPr/>
        </p:nvSpPr>
        <p:spPr>
          <a:xfrm>
            <a:off x="1519504" y="3579299"/>
            <a:ext cx="940741"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500" b="0">
                <a:latin typeface="Helvetica"/>
                <a:ea typeface="Helvetica"/>
                <a:cs typeface="Helvetica"/>
                <a:sym typeface="Helvetica"/>
              </a:defRPr>
            </a:lvl1pPr>
          </a:lstStyle>
          <a:p>
            <a:r>
              <a:t>Stoneflies</a:t>
            </a:r>
          </a:p>
        </p:txBody>
      </p:sp>
      <p:sp>
        <p:nvSpPr>
          <p:cNvPr id="332" name="TextBox 31"/>
          <p:cNvSpPr txBox="1"/>
          <p:nvPr/>
        </p:nvSpPr>
        <p:spPr>
          <a:xfrm>
            <a:off x="2930042" y="3581906"/>
            <a:ext cx="802796"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500" b="0">
                <a:latin typeface="Helvetica"/>
                <a:ea typeface="Helvetica"/>
                <a:cs typeface="Helvetica"/>
                <a:sym typeface="Helvetica"/>
              </a:defRPr>
            </a:lvl1pPr>
          </a:lstStyle>
          <a:p>
            <a:r>
              <a:t>Mayflies</a:t>
            </a:r>
          </a:p>
        </p:txBody>
      </p:sp>
      <p:sp>
        <p:nvSpPr>
          <p:cNvPr id="333" name="TextBox 34"/>
          <p:cNvSpPr txBox="1"/>
          <p:nvPr/>
        </p:nvSpPr>
        <p:spPr>
          <a:xfrm>
            <a:off x="5201856" y="3579299"/>
            <a:ext cx="1067710"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500" b="0">
                <a:latin typeface="Helvetica"/>
                <a:ea typeface="Helvetica"/>
                <a:cs typeface="Helvetica"/>
                <a:sym typeface="Helvetica"/>
              </a:defRPr>
            </a:lvl1pPr>
          </a:lstStyle>
          <a:p>
            <a:r>
              <a:t>Dragonflies</a:t>
            </a:r>
          </a:p>
        </p:txBody>
      </p:sp>
      <p:sp>
        <p:nvSpPr>
          <p:cNvPr id="334" name="TextBox 35"/>
          <p:cNvSpPr txBox="1"/>
          <p:nvPr/>
        </p:nvSpPr>
        <p:spPr>
          <a:xfrm>
            <a:off x="6822988" y="3579299"/>
            <a:ext cx="1088640"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500" b="0">
                <a:latin typeface="Helvetica"/>
                <a:ea typeface="Helvetica"/>
                <a:cs typeface="Helvetica"/>
                <a:sym typeface="Helvetica"/>
              </a:defRPr>
            </a:lvl1pPr>
          </a:lstStyle>
          <a:p>
            <a:r>
              <a:t>Damselflies</a:t>
            </a:r>
          </a:p>
        </p:txBody>
      </p:sp>
      <p:sp>
        <p:nvSpPr>
          <p:cNvPr id="335" name="TextBox 39"/>
          <p:cNvSpPr txBox="1"/>
          <p:nvPr/>
        </p:nvSpPr>
        <p:spPr>
          <a:xfrm>
            <a:off x="5014699" y="8684150"/>
            <a:ext cx="633597"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500" b="0">
                <a:latin typeface="Helvetica"/>
                <a:ea typeface="Helvetica"/>
                <a:cs typeface="Helvetica"/>
                <a:sym typeface="Helvetica"/>
              </a:defRPr>
            </a:lvl1pPr>
          </a:lstStyle>
          <a:p>
            <a:r>
              <a:t>Scuds</a:t>
            </a:r>
          </a:p>
        </p:txBody>
      </p:sp>
      <p:sp>
        <p:nvSpPr>
          <p:cNvPr id="336" name="TextBox 40"/>
          <p:cNvSpPr txBox="1"/>
          <p:nvPr/>
        </p:nvSpPr>
        <p:spPr>
          <a:xfrm>
            <a:off x="6234886" y="8684150"/>
            <a:ext cx="887814"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500" b="0">
                <a:latin typeface="Helvetica"/>
                <a:ea typeface="Helvetica"/>
                <a:cs typeface="Helvetica"/>
                <a:sym typeface="Helvetica"/>
              </a:defRPr>
            </a:lvl1pPr>
          </a:lstStyle>
          <a:p>
            <a:r>
              <a:t>Sowbugs</a:t>
            </a:r>
          </a:p>
        </p:txBody>
      </p:sp>
      <p:sp>
        <p:nvSpPr>
          <p:cNvPr id="337" name="TextBox 45"/>
          <p:cNvSpPr txBox="1"/>
          <p:nvPr/>
        </p:nvSpPr>
        <p:spPr>
          <a:xfrm>
            <a:off x="1038927" y="5883498"/>
            <a:ext cx="735904"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1500" b="0">
                <a:latin typeface="Helvetica"/>
                <a:ea typeface="Helvetica"/>
                <a:cs typeface="Helvetica"/>
                <a:sym typeface="Helvetica"/>
              </a:defRPr>
            </a:pPr>
            <a:r>
              <a:t>Crane</a:t>
            </a:r>
            <a:endParaRPr sz="3200">
              <a:latin typeface="Gill Sans MT"/>
              <a:ea typeface="Gill Sans MT"/>
              <a:cs typeface="Gill Sans MT"/>
              <a:sym typeface="Gill Sans MT"/>
            </a:endParaRPr>
          </a:p>
          <a:p>
            <a:pPr defTabSz="914400">
              <a:defRPr sz="1500" b="0">
                <a:latin typeface="Helvetica"/>
                <a:ea typeface="Helvetica"/>
                <a:cs typeface="Helvetica"/>
                <a:sym typeface="Helvetica"/>
              </a:defRPr>
            </a:pPr>
            <a:r>
              <a:t>Flies</a:t>
            </a:r>
          </a:p>
        </p:txBody>
      </p:sp>
      <p:sp>
        <p:nvSpPr>
          <p:cNvPr id="338" name="TextBox 46"/>
          <p:cNvSpPr txBox="1"/>
          <p:nvPr/>
        </p:nvSpPr>
        <p:spPr>
          <a:xfrm>
            <a:off x="1837375" y="5883498"/>
            <a:ext cx="735904"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1500" b="0">
                <a:latin typeface="Helvetica"/>
                <a:ea typeface="Helvetica"/>
                <a:cs typeface="Helvetica"/>
                <a:sym typeface="Helvetica"/>
              </a:defRPr>
            </a:pPr>
            <a:r>
              <a:t>Midge</a:t>
            </a:r>
            <a:endParaRPr sz="3200">
              <a:latin typeface="Gill Sans MT"/>
              <a:ea typeface="Gill Sans MT"/>
              <a:cs typeface="Gill Sans MT"/>
              <a:sym typeface="Gill Sans MT"/>
            </a:endParaRPr>
          </a:p>
          <a:p>
            <a:pPr defTabSz="914400">
              <a:defRPr sz="1500" b="0">
                <a:latin typeface="Helvetica"/>
                <a:ea typeface="Helvetica"/>
                <a:cs typeface="Helvetica"/>
                <a:sym typeface="Helvetica"/>
              </a:defRPr>
            </a:pPr>
            <a:r>
              <a:t>Flies</a:t>
            </a:r>
          </a:p>
        </p:txBody>
      </p:sp>
      <p:sp>
        <p:nvSpPr>
          <p:cNvPr id="339" name="TextBox 47"/>
          <p:cNvSpPr txBox="1"/>
          <p:nvPr/>
        </p:nvSpPr>
        <p:spPr>
          <a:xfrm>
            <a:off x="2638806" y="5883498"/>
            <a:ext cx="682884"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1500" b="0">
                <a:latin typeface="Helvetica"/>
                <a:ea typeface="Helvetica"/>
                <a:cs typeface="Helvetica"/>
                <a:sym typeface="Helvetica"/>
              </a:defRPr>
            </a:pPr>
            <a:r>
              <a:t>Black</a:t>
            </a:r>
            <a:endParaRPr sz="3200">
              <a:latin typeface="Gill Sans MT"/>
              <a:ea typeface="Gill Sans MT"/>
              <a:cs typeface="Gill Sans MT"/>
              <a:sym typeface="Gill Sans MT"/>
            </a:endParaRPr>
          </a:p>
          <a:p>
            <a:pPr defTabSz="914400">
              <a:defRPr sz="1500" b="0">
                <a:latin typeface="Helvetica"/>
                <a:ea typeface="Helvetica"/>
                <a:cs typeface="Helvetica"/>
                <a:sym typeface="Helvetica"/>
              </a:defRPr>
            </a:pPr>
            <a:r>
              <a:t>Flies</a:t>
            </a:r>
          </a:p>
        </p:txBody>
      </p:sp>
      <p:sp>
        <p:nvSpPr>
          <p:cNvPr id="340" name="TextBox 48"/>
          <p:cNvSpPr txBox="1"/>
          <p:nvPr/>
        </p:nvSpPr>
        <p:spPr>
          <a:xfrm>
            <a:off x="3402172" y="5883498"/>
            <a:ext cx="1173552"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1500" b="0">
                <a:latin typeface="Helvetica"/>
                <a:ea typeface="Helvetica"/>
                <a:cs typeface="Helvetica"/>
                <a:sym typeface="Helvetica"/>
              </a:defRPr>
            </a:pPr>
            <a:r>
              <a:t>Watersnipe</a:t>
            </a:r>
            <a:endParaRPr sz="3200">
              <a:latin typeface="Gill Sans MT"/>
              <a:ea typeface="Gill Sans MT"/>
              <a:cs typeface="Gill Sans MT"/>
              <a:sym typeface="Gill Sans MT"/>
            </a:endParaRPr>
          </a:p>
          <a:p>
            <a:pPr defTabSz="914400">
              <a:defRPr sz="1500" b="0">
                <a:latin typeface="Helvetica"/>
                <a:ea typeface="Helvetica"/>
                <a:cs typeface="Helvetica"/>
                <a:sym typeface="Helvetica"/>
              </a:defRPr>
            </a:pPr>
            <a:r>
              <a:t>Flies</a:t>
            </a:r>
          </a:p>
        </p:txBody>
      </p:sp>
      <p:sp>
        <p:nvSpPr>
          <p:cNvPr id="341" name="TextBox 50"/>
          <p:cNvSpPr txBox="1"/>
          <p:nvPr/>
        </p:nvSpPr>
        <p:spPr>
          <a:xfrm>
            <a:off x="5191244" y="6023577"/>
            <a:ext cx="1308101"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500" b="0">
                <a:latin typeface="Helvetica"/>
                <a:ea typeface="Helvetica"/>
                <a:cs typeface="Helvetica"/>
                <a:sym typeface="Helvetica"/>
              </a:defRPr>
            </a:lvl1pPr>
          </a:lstStyle>
          <a:p>
            <a:r>
              <a:t>Riffle Beetles</a:t>
            </a:r>
          </a:p>
        </p:txBody>
      </p:sp>
      <p:sp>
        <p:nvSpPr>
          <p:cNvPr id="342" name="TextBox 51"/>
          <p:cNvSpPr txBox="1"/>
          <p:nvPr/>
        </p:nvSpPr>
        <p:spPr>
          <a:xfrm>
            <a:off x="6618170" y="6023577"/>
            <a:ext cx="1035899"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914400">
              <a:defRPr sz="1500" b="0">
                <a:latin typeface="Helvetica"/>
                <a:ea typeface="Helvetica"/>
                <a:cs typeface="Helvetica"/>
                <a:sym typeface="Helvetica"/>
              </a:defRPr>
            </a:lvl1pPr>
          </a:lstStyle>
          <a:p>
            <a:r>
              <a:t>Caddisflies</a:t>
            </a:r>
          </a:p>
        </p:txBody>
      </p:sp>
      <p:sp>
        <p:nvSpPr>
          <p:cNvPr id="343" name="TextBox 52"/>
          <p:cNvSpPr txBox="1"/>
          <p:nvPr/>
        </p:nvSpPr>
        <p:spPr>
          <a:xfrm>
            <a:off x="7862723" y="6023577"/>
            <a:ext cx="1218448"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500" b="0">
                <a:latin typeface="Helvetica"/>
                <a:ea typeface="Helvetica"/>
                <a:cs typeface="Helvetica"/>
                <a:sym typeface="Helvetica"/>
              </a:defRPr>
            </a:lvl1pPr>
          </a:lstStyle>
          <a:p>
            <a:r>
              <a:t>Midge Flies</a:t>
            </a:r>
          </a:p>
        </p:txBody>
      </p:sp>
      <p:sp>
        <p:nvSpPr>
          <p:cNvPr id="344" name="TextBox 55"/>
          <p:cNvSpPr txBox="1"/>
          <p:nvPr/>
        </p:nvSpPr>
        <p:spPr>
          <a:xfrm>
            <a:off x="9429151" y="6023577"/>
            <a:ext cx="1288898"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500" b="0">
                <a:latin typeface="Helvetica"/>
                <a:ea typeface="Helvetica"/>
                <a:cs typeface="Helvetica"/>
                <a:sym typeface="Helvetica"/>
              </a:defRPr>
            </a:lvl1pPr>
          </a:lstStyle>
          <a:p>
            <a:r>
              <a:t>Gilled Snail</a:t>
            </a:r>
          </a:p>
        </p:txBody>
      </p:sp>
      <p:sp>
        <p:nvSpPr>
          <p:cNvPr id="345" name="TextBox 56"/>
          <p:cNvSpPr txBox="1"/>
          <p:nvPr/>
        </p:nvSpPr>
        <p:spPr>
          <a:xfrm>
            <a:off x="10581623" y="6023577"/>
            <a:ext cx="1636584"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500" b="0">
                <a:latin typeface="Helvetica"/>
                <a:ea typeface="Helvetica"/>
                <a:cs typeface="Helvetica"/>
                <a:sym typeface="Helvetica"/>
              </a:defRPr>
            </a:lvl1pPr>
          </a:lstStyle>
          <a:p>
            <a:r>
              <a:t>Lunged Snail</a:t>
            </a:r>
          </a:p>
        </p:txBody>
      </p:sp>
      <p:sp>
        <p:nvSpPr>
          <p:cNvPr id="346" name="TextBox 60"/>
          <p:cNvSpPr txBox="1"/>
          <p:nvPr/>
        </p:nvSpPr>
        <p:spPr>
          <a:xfrm>
            <a:off x="880559" y="8684150"/>
            <a:ext cx="887628"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500" b="0">
                <a:latin typeface="Helvetica"/>
                <a:ea typeface="Helvetica"/>
                <a:cs typeface="Helvetica"/>
                <a:sym typeface="Helvetica"/>
              </a:defRPr>
            </a:lvl1pPr>
          </a:lstStyle>
          <a:p>
            <a:r>
              <a:t>Alderflies</a:t>
            </a:r>
          </a:p>
        </p:txBody>
      </p:sp>
      <p:sp>
        <p:nvSpPr>
          <p:cNvPr id="347" name="TextBox 61"/>
          <p:cNvSpPr txBox="1"/>
          <p:nvPr/>
        </p:nvSpPr>
        <p:spPr>
          <a:xfrm>
            <a:off x="1882354" y="8684150"/>
            <a:ext cx="1952419"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500" b="0">
                <a:latin typeface="Helvetica"/>
                <a:ea typeface="Helvetica"/>
                <a:cs typeface="Helvetica"/>
                <a:sym typeface="Helvetica"/>
              </a:defRPr>
            </a:lvl1pPr>
          </a:lstStyle>
          <a:p>
            <a:r>
              <a:t>Fishflies /Dobsonflies</a:t>
            </a:r>
          </a:p>
        </p:txBody>
      </p:sp>
      <p:sp>
        <p:nvSpPr>
          <p:cNvPr id="348" name="TextBox 62"/>
          <p:cNvSpPr txBox="1"/>
          <p:nvPr/>
        </p:nvSpPr>
        <p:spPr>
          <a:xfrm>
            <a:off x="8747325" y="3579299"/>
            <a:ext cx="803075"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914400">
              <a:defRPr sz="1500" b="0">
                <a:latin typeface="Helvetica"/>
                <a:ea typeface="Helvetica"/>
                <a:cs typeface="Helvetica"/>
                <a:sym typeface="Helvetica"/>
              </a:defRPr>
            </a:lvl1pPr>
          </a:lstStyle>
          <a:p>
            <a:r>
              <a:rPr dirty="0" err="1"/>
              <a:t>Planaria</a:t>
            </a:r>
            <a:endParaRPr dirty="0"/>
          </a:p>
        </p:txBody>
      </p:sp>
      <p:sp>
        <p:nvSpPr>
          <p:cNvPr id="349" name="TextBox 63"/>
          <p:cNvSpPr txBox="1"/>
          <p:nvPr/>
        </p:nvSpPr>
        <p:spPr>
          <a:xfrm>
            <a:off x="9854778" y="3577814"/>
            <a:ext cx="824376"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914400">
              <a:defRPr sz="1500" b="0">
                <a:latin typeface="Helvetica"/>
                <a:ea typeface="Helvetica"/>
                <a:cs typeface="Helvetica"/>
                <a:sym typeface="Helvetica"/>
              </a:defRPr>
            </a:lvl1pPr>
          </a:lstStyle>
          <a:p>
            <a:r>
              <a:rPr dirty="0"/>
              <a:t>Leeches</a:t>
            </a:r>
          </a:p>
        </p:txBody>
      </p:sp>
      <p:sp>
        <p:nvSpPr>
          <p:cNvPr id="350" name="TextBox 64"/>
          <p:cNvSpPr txBox="1"/>
          <p:nvPr/>
        </p:nvSpPr>
        <p:spPr>
          <a:xfrm>
            <a:off x="10615753" y="3577814"/>
            <a:ext cx="1464688"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500" b="0">
                <a:latin typeface="Helvetica"/>
                <a:ea typeface="Helvetica"/>
                <a:cs typeface="Helvetica"/>
                <a:sym typeface="Helvetica"/>
              </a:defRPr>
            </a:lvl1pPr>
          </a:lstStyle>
          <a:p>
            <a:r>
              <a:t>Aquatic Worms</a:t>
            </a:r>
          </a:p>
        </p:txBody>
      </p:sp>
      <p:sp>
        <p:nvSpPr>
          <p:cNvPr id="351" name="Rectangle 5"/>
          <p:cNvSpPr/>
          <p:nvPr/>
        </p:nvSpPr>
        <p:spPr>
          <a:xfrm>
            <a:off x="702967" y="1582615"/>
            <a:ext cx="3832585" cy="2385725"/>
          </a:xfrm>
          <a:prstGeom prst="rect">
            <a:avLst/>
          </a:prstGeom>
          <a:ln w="15875">
            <a:solidFill>
              <a:srgbClr val="7F7E80"/>
            </a:solidFill>
          </a:ln>
          <a:effectLst>
            <a:outerShdw blurRad="38100" dist="23000"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sp>
        <p:nvSpPr>
          <p:cNvPr id="352" name="Rectangle 67"/>
          <p:cNvSpPr/>
          <p:nvPr/>
        </p:nvSpPr>
        <p:spPr>
          <a:xfrm>
            <a:off x="4754765" y="1582615"/>
            <a:ext cx="3495270" cy="2392075"/>
          </a:xfrm>
          <a:prstGeom prst="rect">
            <a:avLst/>
          </a:prstGeom>
          <a:ln w="15875">
            <a:solidFill>
              <a:srgbClr val="7F7E80"/>
            </a:solidFill>
          </a:ln>
          <a:effectLst>
            <a:outerShdw blurRad="38100" dist="23000"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sp>
        <p:nvSpPr>
          <p:cNvPr id="353" name="Rectangle 69"/>
          <p:cNvSpPr/>
          <p:nvPr/>
        </p:nvSpPr>
        <p:spPr>
          <a:xfrm>
            <a:off x="702967" y="4180111"/>
            <a:ext cx="4166708" cy="2385724"/>
          </a:xfrm>
          <a:prstGeom prst="rect">
            <a:avLst/>
          </a:prstGeom>
          <a:ln w="15875">
            <a:solidFill>
              <a:srgbClr val="7F7E80"/>
            </a:solidFill>
          </a:ln>
          <a:effectLst>
            <a:outerShdw blurRad="38100" dist="23000"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sp>
        <p:nvSpPr>
          <p:cNvPr id="354" name="Rectangle 70"/>
          <p:cNvSpPr/>
          <p:nvPr/>
        </p:nvSpPr>
        <p:spPr>
          <a:xfrm>
            <a:off x="5093246" y="4180111"/>
            <a:ext cx="4037969" cy="2379913"/>
          </a:xfrm>
          <a:prstGeom prst="rect">
            <a:avLst/>
          </a:prstGeom>
          <a:ln w="15875">
            <a:solidFill>
              <a:srgbClr val="7F7E80"/>
            </a:solidFill>
          </a:ln>
          <a:effectLst>
            <a:outerShdw blurRad="38100" dist="23000"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sp>
        <p:nvSpPr>
          <p:cNvPr id="355" name="Rectangle 71"/>
          <p:cNvSpPr/>
          <p:nvPr/>
        </p:nvSpPr>
        <p:spPr>
          <a:xfrm>
            <a:off x="9337295" y="4180111"/>
            <a:ext cx="2816188" cy="2392074"/>
          </a:xfrm>
          <a:prstGeom prst="rect">
            <a:avLst/>
          </a:prstGeom>
          <a:ln w="15875">
            <a:solidFill>
              <a:srgbClr val="7F7E80"/>
            </a:solidFill>
          </a:ln>
          <a:effectLst>
            <a:outerShdw blurRad="38100" dist="23000"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sp>
        <p:nvSpPr>
          <p:cNvPr id="356" name="Rectangle 72"/>
          <p:cNvSpPr/>
          <p:nvPr/>
        </p:nvSpPr>
        <p:spPr>
          <a:xfrm>
            <a:off x="702967" y="6764882"/>
            <a:ext cx="3203576" cy="2385725"/>
          </a:xfrm>
          <a:prstGeom prst="rect">
            <a:avLst/>
          </a:prstGeom>
          <a:ln w="15875">
            <a:solidFill>
              <a:srgbClr val="7F7E80"/>
            </a:solidFill>
          </a:ln>
          <a:effectLst>
            <a:outerShdw blurRad="38100" dist="23000"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sp>
        <p:nvSpPr>
          <p:cNvPr id="357" name="Rectangle 73"/>
          <p:cNvSpPr/>
          <p:nvPr/>
        </p:nvSpPr>
        <p:spPr>
          <a:xfrm>
            <a:off x="4181165" y="6764882"/>
            <a:ext cx="3394649" cy="2385725"/>
          </a:xfrm>
          <a:prstGeom prst="rect">
            <a:avLst/>
          </a:prstGeom>
          <a:ln w="15875">
            <a:solidFill>
              <a:srgbClr val="7F7E80"/>
            </a:solidFill>
          </a:ln>
          <a:effectLst>
            <a:outerShdw blurRad="38100" dist="23000"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sp>
        <p:nvSpPr>
          <p:cNvPr id="358" name="Rectangle 67"/>
          <p:cNvSpPr/>
          <p:nvPr/>
        </p:nvSpPr>
        <p:spPr>
          <a:xfrm>
            <a:off x="8460439" y="1582615"/>
            <a:ext cx="3693380" cy="2392075"/>
          </a:xfrm>
          <a:prstGeom prst="rect">
            <a:avLst/>
          </a:prstGeom>
          <a:ln w="15875">
            <a:solidFill>
              <a:srgbClr val="7F7E80"/>
            </a:solidFill>
          </a:ln>
          <a:effectLst>
            <a:outerShdw blurRad="38100" dist="23000" dir="5400000" rotWithShape="0">
              <a:srgbClr val="000000">
                <a:alpha val="0"/>
              </a:srgbClr>
            </a:outerShdw>
          </a:effectLst>
        </p:spPr>
        <p:txBody>
          <a:bodyPr lIns="45719" rIns="45719" anchor="ctr"/>
          <a:lstStyle/>
          <a:p>
            <a:pPr defTabSz="914400">
              <a:defRPr b="0">
                <a:solidFill>
                  <a:srgbClr val="FFFFFF"/>
                </a:solidFill>
                <a:latin typeface="Gill Sans MT"/>
                <a:ea typeface="Gill Sans MT"/>
                <a:cs typeface="Gill Sans MT"/>
                <a:sym typeface="Gill Sans MT"/>
              </a:defRPr>
            </a:pPr>
            <a:endParaRPr/>
          </a:p>
        </p:txBody>
      </p:sp>
      <p:pic>
        <p:nvPicPr>
          <p:cNvPr id="359" name="odonata.cordulegastridae.cordulegaster.dorsal.png" descr="odonata.cordulegastridae.cordulegaster.dorsal.png"/>
          <p:cNvPicPr>
            <a:picLocks noChangeAspect="1"/>
          </p:cNvPicPr>
          <p:nvPr/>
        </p:nvPicPr>
        <p:blipFill>
          <a:blip r:embed="rId8"/>
          <a:stretch>
            <a:fillRect/>
          </a:stretch>
        </p:blipFill>
        <p:spPr>
          <a:xfrm>
            <a:off x="4988256" y="1630942"/>
            <a:ext cx="1490889" cy="2077625"/>
          </a:xfrm>
          <a:prstGeom prst="rect">
            <a:avLst/>
          </a:prstGeom>
          <a:ln w="12700">
            <a:miter lim="400000"/>
          </a:ln>
        </p:spPr>
      </p:pic>
      <p:pic>
        <p:nvPicPr>
          <p:cNvPr id="360" name="isopoda.asellidae.dorsal.png" descr="isopoda.asellidae.dorsal.png"/>
          <p:cNvPicPr>
            <a:picLocks noChangeAspect="1"/>
          </p:cNvPicPr>
          <p:nvPr/>
        </p:nvPicPr>
        <p:blipFill>
          <a:blip r:embed="rId9"/>
          <a:stretch>
            <a:fillRect/>
          </a:stretch>
        </p:blipFill>
        <p:spPr>
          <a:xfrm>
            <a:off x="6039129" y="6756989"/>
            <a:ext cx="1288898" cy="2077625"/>
          </a:xfrm>
          <a:prstGeom prst="rect">
            <a:avLst/>
          </a:prstGeom>
          <a:ln w="12700">
            <a:miter lim="400000"/>
          </a:ln>
        </p:spPr>
      </p:pic>
      <p:pic>
        <p:nvPicPr>
          <p:cNvPr id="361" name="megaloptera.corydalidae.nigronia.dorsal2.png" descr="megaloptera.corydalidae.nigronia.dorsal2.png"/>
          <p:cNvPicPr>
            <a:picLocks noChangeAspect="1"/>
          </p:cNvPicPr>
          <p:nvPr/>
        </p:nvPicPr>
        <p:blipFill>
          <a:blip r:embed="rId10"/>
          <a:stretch>
            <a:fillRect/>
          </a:stretch>
        </p:blipFill>
        <p:spPr>
          <a:xfrm>
            <a:off x="2484707" y="6907807"/>
            <a:ext cx="823913" cy="1775990"/>
          </a:xfrm>
          <a:prstGeom prst="rect">
            <a:avLst/>
          </a:prstGeom>
          <a:ln w="12700">
            <a:miter lim="400000"/>
          </a:ln>
        </p:spPr>
      </p:pic>
      <p:pic>
        <p:nvPicPr>
          <p:cNvPr id="362" name="megaloptera.sialidae.sialis.dorsal.png" descr="megaloptera.sialidae.sialis.dorsal.png"/>
          <p:cNvPicPr>
            <a:picLocks noChangeAspect="1"/>
          </p:cNvPicPr>
          <p:nvPr/>
        </p:nvPicPr>
        <p:blipFill>
          <a:blip r:embed="rId11"/>
          <a:stretch>
            <a:fillRect/>
          </a:stretch>
        </p:blipFill>
        <p:spPr>
          <a:xfrm>
            <a:off x="928899" y="6905252"/>
            <a:ext cx="945911" cy="1983659"/>
          </a:xfrm>
          <a:prstGeom prst="rect">
            <a:avLst/>
          </a:prstGeom>
          <a:ln w="12700">
            <a:miter lim="400000"/>
          </a:ln>
        </p:spPr>
      </p:pic>
      <p:pic>
        <p:nvPicPr>
          <p:cNvPr id="363" name="odonata.calopterygidae.calopteryx.dorsal.png" descr="odonata.calopterygidae.calopteryx.dorsal.png"/>
          <p:cNvPicPr>
            <a:picLocks noChangeAspect="1"/>
          </p:cNvPicPr>
          <p:nvPr/>
        </p:nvPicPr>
        <p:blipFill>
          <a:blip r:embed="rId12"/>
          <a:stretch>
            <a:fillRect/>
          </a:stretch>
        </p:blipFill>
        <p:spPr>
          <a:xfrm>
            <a:off x="6382091" y="1528734"/>
            <a:ext cx="1727450" cy="2317572"/>
          </a:xfrm>
          <a:prstGeom prst="rect">
            <a:avLst/>
          </a:prstGeom>
          <a:ln w="12700">
            <a:miter lim="400000"/>
          </a:ln>
        </p:spPr>
      </p:pic>
      <p:pic>
        <p:nvPicPr>
          <p:cNvPr id="364" name="diptera.simuliidae.prosimulium.dorsal[CLEAN]_10.png" descr="diptera.simuliidae.prosimulium.dorsal[CLEAN]_10.png"/>
          <p:cNvPicPr>
            <a:picLocks noChangeAspect="1"/>
          </p:cNvPicPr>
          <p:nvPr/>
        </p:nvPicPr>
        <p:blipFill>
          <a:blip r:embed="rId13"/>
          <a:stretch>
            <a:fillRect/>
          </a:stretch>
        </p:blipFill>
        <p:spPr>
          <a:xfrm rot="5400000">
            <a:off x="2281878" y="4809699"/>
            <a:ext cx="1792296" cy="684879"/>
          </a:xfrm>
          <a:prstGeom prst="rect">
            <a:avLst/>
          </a:prstGeom>
          <a:ln w="12700">
            <a:miter lim="400000"/>
          </a:ln>
        </p:spPr>
      </p:pic>
      <p:pic>
        <p:nvPicPr>
          <p:cNvPr id="365" name="ephemeroptera.ephemerellidae.drunella.dorsal[CLEAN]_10.png" descr="ephemeroptera.ephemerellidae.drunella.dorsal[CLEAN]_10.png"/>
          <p:cNvPicPr>
            <a:picLocks noChangeAspect="1"/>
          </p:cNvPicPr>
          <p:nvPr/>
        </p:nvPicPr>
        <p:blipFill>
          <a:blip r:embed="rId14"/>
          <a:stretch>
            <a:fillRect/>
          </a:stretch>
        </p:blipFill>
        <p:spPr>
          <a:xfrm rot="5400000">
            <a:off x="2349341" y="2198507"/>
            <a:ext cx="1960678" cy="1048799"/>
          </a:xfrm>
          <a:prstGeom prst="rect">
            <a:avLst/>
          </a:prstGeom>
          <a:ln w="12700">
            <a:miter lim="400000"/>
          </a:ln>
        </p:spPr>
      </p:pic>
      <p:pic>
        <p:nvPicPr>
          <p:cNvPr id="366" name="plecoptera.perlidae.neoperla.dorsal.png" descr="plecoptera.perlidae.neoperla.dorsal.png"/>
          <p:cNvPicPr>
            <a:picLocks noChangeAspect="1"/>
          </p:cNvPicPr>
          <p:nvPr/>
        </p:nvPicPr>
        <p:blipFill>
          <a:blip r:embed="rId15"/>
          <a:stretch>
            <a:fillRect/>
          </a:stretch>
        </p:blipFill>
        <p:spPr>
          <a:xfrm rot="5400000">
            <a:off x="989097" y="2123026"/>
            <a:ext cx="1854374" cy="1063690"/>
          </a:xfrm>
          <a:prstGeom prst="rect">
            <a:avLst/>
          </a:prstGeom>
          <a:ln w="12700">
            <a:miter lim="400000"/>
          </a:ln>
        </p:spPr>
      </p:pic>
      <p:pic>
        <p:nvPicPr>
          <p:cNvPr id="367" name="trichoptera.glossosomatidae.glossosoma.lateral.png" descr="trichoptera.glossosomatidae.glossosoma.lateral.png"/>
          <p:cNvPicPr>
            <a:picLocks noChangeAspect="1"/>
          </p:cNvPicPr>
          <p:nvPr/>
        </p:nvPicPr>
        <p:blipFill>
          <a:blip r:embed="rId16"/>
          <a:stretch>
            <a:fillRect/>
          </a:stretch>
        </p:blipFill>
        <p:spPr>
          <a:xfrm rot="5400000">
            <a:off x="6386513" y="4669599"/>
            <a:ext cx="1529932" cy="1041204"/>
          </a:xfrm>
          <a:prstGeom prst="rect">
            <a:avLst/>
          </a:prstGeom>
          <a:ln w="12700">
            <a:miter lim="400000"/>
          </a:ln>
        </p:spPr>
      </p:pic>
      <p:pic>
        <p:nvPicPr>
          <p:cNvPr id="368" name="diptera.chironomidae.chironomus.lateral.png" descr="diptera.chironomidae.chironomus.lateral.png"/>
          <p:cNvPicPr>
            <a:picLocks noChangeAspect="1"/>
          </p:cNvPicPr>
          <p:nvPr/>
        </p:nvPicPr>
        <p:blipFill>
          <a:blip r:embed="rId17"/>
          <a:stretch>
            <a:fillRect/>
          </a:stretch>
        </p:blipFill>
        <p:spPr>
          <a:xfrm rot="5400000">
            <a:off x="7689619" y="4930430"/>
            <a:ext cx="1564657" cy="478143"/>
          </a:xfrm>
          <a:prstGeom prst="rect">
            <a:avLst/>
          </a:prstGeom>
          <a:ln w="12700">
            <a:miter lim="400000"/>
          </a:ln>
        </p:spPr>
      </p:pic>
      <p:pic>
        <p:nvPicPr>
          <p:cNvPr id="369" name="diptera.chironomidae.chironomus.lateral.png" descr="diptera.chironomidae.chironomus.lateral.png"/>
          <p:cNvPicPr>
            <a:picLocks noChangeAspect="1"/>
          </p:cNvPicPr>
          <p:nvPr/>
        </p:nvPicPr>
        <p:blipFill>
          <a:blip r:embed="rId17"/>
          <a:stretch>
            <a:fillRect/>
          </a:stretch>
        </p:blipFill>
        <p:spPr>
          <a:xfrm rot="5400000">
            <a:off x="1454635" y="4930430"/>
            <a:ext cx="1564658" cy="478143"/>
          </a:xfrm>
          <a:prstGeom prst="rect">
            <a:avLst/>
          </a:prstGeom>
          <a:ln w="12700">
            <a:miter lim="400000"/>
          </a:ln>
        </p:spPr>
      </p:pic>
      <p:pic>
        <p:nvPicPr>
          <p:cNvPr id="370" name="diptera.athericidae.atherix.dorsal.png" descr="diptera.athericidae.atherix.dorsal.png"/>
          <p:cNvPicPr>
            <a:picLocks noChangeAspect="1"/>
          </p:cNvPicPr>
          <p:nvPr/>
        </p:nvPicPr>
        <p:blipFill>
          <a:blip r:embed="rId18"/>
          <a:stretch>
            <a:fillRect/>
          </a:stretch>
        </p:blipFill>
        <p:spPr>
          <a:xfrm rot="5400000">
            <a:off x="3168261" y="5003133"/>
            <a:ext cx="1641374" cy="439220"/>
          </a:xfrm>
          <a:prstGeom prst="rect">
            <a:avLst/>
          </a:prstGeom>
          <a:ln w="12700">
            <a:miter lim="400000"/>
          </a:ln>
        </p:spPr>
      </p:pic>
      <p:pic>
        <p:nvPicPr>
          <p:cNvPr id="371" name="amphipoda.gammaridae.gammarus.lateral.dark.png" descr="amphipoda.gammaridae.gammarus.lateral.dark.png"/>
          <p:cNvPicPr>
            <a:picLocks noChangeAspect="1"/>
          </p:cNvPicPr>
          <p:nvPr/>
        </p:nvPicPr>
        <p:blipFill>
          <a:blip r:embed="rId19"/>
          <a:stretch>
            <a:fillRect/>
          </a:stretch>
        </p:blipFill>
        <p:spPr>
          <a:xfrm>
            <a:off x="4444946" y="7443971"/>
            <a:ext cx="1755330" cy="1027547"/>
          </a:xfrm>
          <a:prstGeom prst="rect">
            <a:avLst/>
          </a:prstGeom>
          <a:ln w="12700">
            <a:miter lim="400000"/>
          </a:ln>
        </p:spPr>
      </p:pic>
      <p:pic>
        <p:nvPicPr>
          <p:cNvPr id="52" name="Picture 2" descr="Naididae (naidid worm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07365" y="2068947"/>
            <a:ext cx="1201613" cy="12016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Planariidae (flatworm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5400000">
            <a:off x="8381701" y="2180515"/>
            <a:ext cx="1676759" cy="111783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8" descr="C:\Users\tmuenz\Desktop\macro.org\Images.Macros\25 percent\heterobranchia.physidae.physa.ventral copy.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5124607">
            <a:off x="10708827" y="4777836"/>
            <a:ext cx="1411863" cy="90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Group 1 Taxa:  Pollution Sensitive!"/>
          <p:cNvSpPr txBox="1">
            <a:spLocks noGrp="1"/>
          </p:cNvSpPr>
          <p:nvPr>
            <p:ph type="title"/>
          </p:nvPr>
        </p:nvSpPr>
        <p:spPr>
          <a:xfrm>
            <a:off x="0" y="123762"/>
            <a:ext cx="13004800" cy="1372399"/>
          </a:xfrm>
          <a:prstGeom prst="rect">
            <a:avLst/>
          </a:prstGeom>
        </p:spPr>
        <p:txBody>
          <a:bodyPr>
            <a:normAutofit/>
          </a:bodyPr>
          <a:lstStyle/>
          <a:p>
            <a:pPr algn="ctr">
              <a:defRPr sz="5500"/>
            </a:pPr>
            <a:r>
              <a:rPr sz="5000" dirty="0">
                <a:solidFill>
                  <a:srgbClr val="00B0F0"/>
                </a:solidFill>
              </a:rPr>
              <a:t>Group 1 Taxa: </a:t>
            </a:r>
            <a:r>
              <a:rPr sz="5000" b="1" dirty="0">
                <a:solidFill>
                  <a:srgbClr val="00B0F0"/>
                </a:solidFill>
              </a:rPr>
              <a:t> Pollution Sensitive!</a:t>
            </a:r>
            <a:r>
              <a:rPr sz="5000" dirty="0">
                <a:solidFill>
                  <a:srgbClr val="00B0F0"/>
                </a:solidFill>
              </a:rPr>
              <a:t>     </a:t>
            </a:r>
          </a:p>
        </p:txBody>
      </p:sp>
      <p:pic>
        <p:nvPicPr>
          <p:cNvPr id="378" name="ephemeroptera.ephemerellidae.drunella.dorsal[CLEAN]_10.png" descr="ephemeroptera.ephemerellidae.drunella.dorsal[CLEAN]_10.png"/>
          <p:cNvPicPr>
            <a:picLocks noChangeAspect="1"/>
          </p:cNvPicPr>
          <p:nvPr/>
        </p:nvPicPr>
        <p:blipFill>
          <a:blip r:embed="rId3"/>
          <a:stretch>
            <a:fillRect/>
          </a:stretch>
        </p:blipFill>
        <p:spPr>
          <a:xfrm rot="5400000">
            <a:off x="107952" y="3516640"/>
            <a:ext cx="2869171" cy="1534767"/>
          </a:xfrm>
          <a:prstGeom prst="rect">
            <a:avLst/>
          </a:prstGeom>
          <a:ln w="12700">
            <a:miter lim="400000"/>
          </a:ln>
        </p:spPr>
      </p:pic>
      <p:sp>
        <p:nvSpPr>
          <p:cNvPr id="379" name="Require High Levels of Dissolved Oxygen…"/>
          <p:cNvSpPr txBox="1"/>
          <p:nvPr/>
        </p:nvSpPr>
        <p:spPr>
          <a:xfrm>
            <a:off x="2585721" y="1477039"/>
            <a:ext cx="854544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42900" indent="-342900" algn="l" defTabSz="914400">
              <a:buSzPct val="100000"/>
              <a:buFont typeface="Arial"/>
              <a:buChar char="•"/>
              <a:defRPr sz="3400" b="0">
                <a:latin typeface="Helvetica"/>
                <a:ea typeface="Helvetica"/>
                <a:cs typeface="Helvetica"/>
                <a:sym typeface="Helvetica"/>
              </a:defRPr>
            </a:pPr>
            <a:r>
              <a:rPr dirty="0"/>
              <a:t>Require </a:t>
            </a:r>
            <a:r>
              <a:rPr b="1" dirty="0"/>
              <a:t>High</a:t>
            </a:r>
            <a:r>
              <a:rPr dirty="0"/>
              <a:t> Levels of Dissolved Oxygen</a:t>
            </a:r>
            <a:endParaRPr dirty="0">
              <a:solidFill>
                <a:srgbClr val="FFFFFF"/>
              </a:solidFill>
            </a:endParaRPr>
          </a:p>
          <a:p>
            <a:pPr marL="342900" indent="-342900" algn="l" defTabSz="914400">
              <a:buSzPct val="100000"/>
              <a:buFont typeface="Arial"/>
              <a:buChar char="•"/>
              <a:defRPr sz="3400" b="0">
                <a:latin typeface="Helvetica"/>
                <a:ea typeface="Helvetica"/>
                <a:cs typeface="Helvetica"/>
                <a:sym typeface="Helvetica"/>
              </a:defRPr>
            </a:pPr>
            <a:r>
              <a:rPr dirty="0"/>
              <a:t>Found in </a:t>
            </a:r>
            <a:r>
              <a:rPr b="1" dirty="0"/>
              <a:t>Good</a:t>
            </a:r>
            <a:r>
              <a:rPr dirty="0"/>
              <a:t> Quality Water</a:t>
            </a:r>
          </a:p>
        </p:txBody>
      </p:sp>
      <p:sp>
        <p:nvSpPr>
          <p:cNvPr id="380" name="TextBox 15"/>
          <p:cNvSpPr txBox="1"/>
          <p:nvPr/>
        </p:nvSpPr>
        <p:spPr>
          <a:xfrm>
            <a:off x="10141503" y="5535220"/>
            <a:ext cx="2535695"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t>Water Penny Larva</a:t>
            </a:r>
          </a:p>
        </p:txBody>
      </p:sp>
      <p:sp>
        <p:nvSpPr>
          <p:cNvPr id="381" name="TextBox 23"/>
          <p:cNvSpPr txBox="1"/>
          <p:nvPr/>
        </p:nvSpPr>
        <p:spPr>
          <a:xfrm>
            <a:off x="8803145" y="8343712"/>
            <a:ext cx="2678913"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defRPr sz="2100" b="0">
                <a:latin typeface="Century Gothic"/>
                <a:ea typeface="Century Gothic"/>
                <a:cs typeface="Century Gothic"/>
                <a:sym typeface="Century Gothic"/>
              </a:defRPr>
            </a:lvl1pPr>
          </a:lstStyle>
          <a:p>
            <a:r>
              <a:t>Right-handed / Gilled Snail</a:t>
            </a:r>
          </a:p>
        </p:txBody>
      </p:sp>
      <p:sp>
        <p:nvSpPr>
          <p:cNvPr id="382" name="TextBox 24"/>
          <p:cNvSpPr txBox="1"/>
          <p:nvPr/>
        </p:nvSpPr>
        <p:spPr>
          <a:xfrm>
            <a:off x="5203979" y="8343712"/>
            <a:ext cx="2843084"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rPr lang="en-US" dirty="0" err="1"/>
              <a:t>Watersnipe</a:t>
            </a:r>
            <a:r>
              <a:rPr dirty="0"/>
              <a:t> Fly Larva </a:t>
            </a:r>
          </a:p>
        </p:txBody>
      </p:sp>
      <p:sp>
        <p:nvSpPr>
          <p:cNvPr id="383" name="TextBox 25"/>
          <p:cNvSpPr txBox="1"/>
          <p:nvPr/>
        </p:nvSpPr>
        <p:spPr>
          <a:xfrm>
            <a:off x="6171743" y="5535220"/>
            <a:ext cx="3308968"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t>Riffle Beetle (adult/larva)</a:t>
            </a:r>
          </a:p>
        </p:txBody>
      </p:sp>
      <p:sp>
        <p:nvSpPr>
          <p:cNvPr id="384" name="TextBox 26"/>
          <p:cNvSpPr txBox="1"/>
          <p:nvPr/>
        </p:nvSpPr>
        <p:spPr>
          <a:xfrm>
            <a:off x="3373358" y="5547920"/>
            <a:ext cx="2126920"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t>Stonefly Nymph</a:t>
            </a:r>
          </a:p>
        </p:txBody>
      </p:sp>
      <p:sp>
        <p:nvSpPr>
          <p:cNvPr id="385" name="TextBox 27"/>
          <p:cNvSpPr txBox="1"/>
          <p:nvPr/>
        </p:nvSpPr>
        <p:spPr>
          <a:xfrm>
            <a:off x="616728" y="5547920"/>
            <a:ext cx="1963358"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t>Mayfly Nymph</a:t>
            </a:r>
          </a:p>
        </p:txBody>
      </p:sp>
      <p:sp>
        <p:nvSpPr>
          <p:cNvPr id="386" name="TextBox 28"/>
          <p:cNvSpPr txBox="1"/>
          <p:nvPr/>
        </p:nvSpPr>
        <p:spPr>
          <a:xfrm>
            <a:off x="1674820" y="8343712"/>
            <a:ext cx="3080295"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2100" b="0">
                <a:latin typeface="Century Gothic"/>
                <a:ea typeface="Century Gothic"/>
                <a:cs typeface="Century Gothic"/>
                <a:sym typeface="Century Gothic"/>
              </a:defRPr>
            </a:pPr>
            <a:r>
              <a:t>Caddisfly Larva</a:t>
            </a:r>
            <a:br/>
            <a:r>
              <a:t> </a:t>
            </a:r>
            <a:r>
              <a:rPr>
                <a:solidFill>
                  <a:srgbClr val="808080"/>
                </a:solidFill>
              </a:rPr>
              <a:t>(non-Hydropsychidae)</a:t>
            </a:r>
          </a:p>
        </p:txBody>
      </p:sp>
      <p:pic>
        <p:nvPicPr>
          <p:cNvPr id="387" name="plecoptera.perlidae.neoperla.dorsal.png" descr="plecoptera.perlidae.neoperla.dorsal.png"/>
          <p:cNvPicPr>
            <a:picLocks noChangeAspect="1"/>
          </p:cNvPicPr>
          <p:nvPr/>
        </p:nvPicPr>
        <p:blipFill>
          <a:blip r:embed="rId4"/>
          <a:stretch>
            <a:fillRect/>
          </a:stretch>
        </p:blipFill>
        <p:spPr>
          <a:xfrm rot="5400000">
            <a:off x="2904809" y="3531750"/>
            <a:ext cx="2869170" cy="1645789"/>
          </a:xfrm>
          <a:prstGeom prst="rect">
            <a:avLst/>
          </a:prstGeom>
          <a:ln w="12700">
            <a:miter lim="400000"/>
          </a:ln>
        </p:spPr>
      </p:pic>
      <p:pic>
        <p:nvPicPr>
          <p:cNvPr id="388" name="coleoptera.elmidae.dubiraphia.adult.dorsal.png" descr="coleoptera.elmidae.dubiraphia.adult.dorsal.png"/>
          <p:cNvPicPr>
            <a:picLocks noChangeAspect="1"/>
          </p:cNvPicPr>
          <p:nvPr/>
        </p:nvPicPr>
        <p:blipFill>
          <a:blip r:embed="rId5"/>
          <a:stretch>
            <a:fillRect/>
          </a:stretch>
        </p:blipFill>
        <p:spPr>
          <a:xfrm rot="5400000">
            <a:off x="5719090" y="3612112"/>
            <a:ext cx="2422655" cy="1320066"/>
          </a:xfrm>
          <a:prstGeom prst="rect">
            <a:avLst/>
          </a:prstGeom>
          <a:ln w="12700">
            <a:miter lim="400000"/>
          </a:ln>
        </p:spPr>
      </p:pic>
      <p:pic>
        <p:nvPicPr>
          <p:cNvPr id="389" name="coleoptera.psephenidae.psephenus.adult.ventral[CLEAN]_10.png" descr="coleoptera.psephenidae.psephenus.adult.ventral[CLEAN]_10.png"/>
          <p:cNvPicPr>
            <a:picLocks noChangeAspect="1"/>
          </p:cNvPicPr>
          <p:nvPr/>
        </p:nvPicPr>
        <p:blipFill>
          <a:blip r:embed="rId6"/>
          <a:srcRect l="11458" t="12620" r="9694" b="12423"/>
          <a:stretch>
            <a:fillRect/>
          </a:stretch>
        </p:blipFill>
        <p:spPr>
          <a:xfrm rot="5400000">
            <a:off x="10159069" y="3459682"/>
            <a:ext cx="1944184" cy="1343680"/>
          </a:xfrm>
          <a:prstGeom prst="rect">
            <a:avLst/>
          </a:prstGeom>
          <a:ln w="12700">
            <a:miter lim="400000"/>
          </a:ln>
        </p:spPr>
      </p:pic>
      <p:pic>
        <p:nvPicPr>
          <p:cNvPr id="390" name="diptera.athericidae.atherix.dorsal.png" descr="diptera.athericidae.atherix.dorsal.png"/>
          <p:cNvPicPr>
            <a:picLocks noChangeAspect="1"/>
          </p:cNvPicPr>
          <p:nvPr/>
        </p:nvPicPr>
        <p:blipFill>
          <a:blip r:embed="rId7"/>
          <a:stretch>
            <a:fillRect/>
          </a:stretch>
        </p:blipFill>
        <p:spPr>
          <a:xfrm>
            <a:off x="4960176" y="7217130"/>
            <a:ext cx="3338448" cy="893345"/>
          </a:xfrm>
          <a:prstGeom prst="rect">
            <a:avLst/>
          </a:prstGeom>
          <a:ln w="12700">
            <a:miter lim="400000"/>
          </a:ln>
        </p:spPr>
      </p:pic>
      <p:pic>
        <p:nvPicPr>
          <p:cNvPr id="391" name="trichoptera.brachycentridae.brachycentrus.dorsalwithcase.png" descr="trichoptera.brachycentridae.brachycentrus.dorsalwithcase.png"/>
          <p:cNvPicPr>
            <a:picLocks noChangeAspect="1"/>
          </p:cNvPicPr>
          <p:nvPr/>
        </p:nvPicPr>
        <p:blipFill>
          <a:blip r:embed="rId8"/>
          <a:stretch>
            <a:fillRect/>
          </a:stretch>
        </p:blipFill>
        <p:spPr>
          <a:xfrm>
            <a:off x="1875511" y="6428263"/>
            <a:ext cx="2678913" cy="1908725"/>
          </a:xfrm>
          <a:prstGeom prst="rect">
            <a:avLst/>
          </a:prstGeom>
          <a:ln w="12700">
            <a:miter lim="400000"/>
          </a:ln>
        </p:spPr>
      </p:pic>
      <p:pic>
        <p:nvPicPr>
          <p:cNvPr id="392" name="neotaenioglossa.lithoglyphidae.somatogyrus.ventral.png" descr="neotaenioglossa.lithoglyphidae.somatogyrus.ventral.png"/>
          <p:cNvPicPr>
            <a:picLocks noChangeAspect="1"/>
          </p:cNvPicPr>
          <p:nvPr/>
        </p:nvPicPr>
        <p:blipFill>
          <a:blip r:embed="rId9"/>
          <a:stretch>
            <a:fillRect/>
          </a:stretch>
        </p:blipFill>
        <p:spPr>
          <a:xfrm rot="5400000">
            <a:off x="8858336" y="6636944"/>
            <a:ext cx="1844929" cy="1491362"/>
          </a:xfrm>
          <a:prstGeom prst="rect">
            <a:avLst/>
          </a:prstGeom>
          <a:ln w="12700">
            <a:miter lim="400000"/>
          </a:ln>
        </p:spPr>
      </p:pic>
      <p:pic>
        <p:nvPicPr>
          <p:cNvPr id="393" name="coleoptera.elmidae.stenelmis.larva.lateral.png" descr="coleoptera.elmidae.stenelmis.larva.lateral.png"/>
          <p:cNvPicPr>
            <a:picLocks noChangeAspect="1"/>
          </p:cNvPicPr>
          <p:nvPr/>
        </p:nvPicPr>
        <p:blipFill>
          <a:blip r:embed="rId10"/>
          <a:stretch>
            <a:fillRect/>
          </a:stretch>
        </p:blipFill>
        <p:spPr>
          <a:xfrm rot="5400000">
            <a:off x="7526620" y="3728058"/>
            <a:ext cx="1944292" cy="108817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tonefly Nymph | Pleco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Stonefly Nymph | </a:t>
            </a:r>
            <a:r>
              <a:rPr sz="5000" b="1" dirty="0" err="1"/>
              <a:t>Plecoptera</a:t>
            </a:r>
            <a:endParaRPr sz="5000" b="1" dirty="0"/>
          </a:p>
        </p:txBody>
      </p:sp>
      <p:sp>
        <p:nvSpPr>
          <p:cNvPr id="398" name="TextBox 1"/>
          <p:cNvSpPr txBox="1"/>
          <p:nvPr/>
        </p:nvSpPr>
        <p:spPr>
          <a:xfrm>
            <a:off x="701960" y="1646547"/>
            <a:ext cx="5325877" cy="6068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rPr dirty="0"/>
              <a:t>9 families, </a:t>
            </a:r>
            <a:r>
              <a:rPr lang="en-US" dirty="0"/>
              <a:t>780</a:t>
            </a:r>
            <a:r>
              <a:rPr dirty="0"/>
              <a:t> species</a:t>
            </a:r>
            <a:endParaRPr dirty="0">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rPr dirty="0"/>
              <a:t>½ to 1½ inches </a:t>
            </a:r>
            <a:r>
              <a:rPr b="0" dirty="0"/>
              <a:t>in length</a:t>
            </a:r>
            <a:br>
              <a:rPr b="0" dirty="0"/>
            </a:br>
            <a:r>
              <a:rPr b="0" dirty="0"/>
              <a:t>(not including tails)</a:t>
            </a:r>
            <a:endParaRPr dirty="0">
              <a:solidFill>
                <a:srgbClr val="FFFFFF"/>
              </a:solidFill>
            </a:endParaRPr>
          </a:p>
          <a:p>
            <a:pPr marL="342899" indent="-342899" algn="l" defTabSz="914400">
              <a:spcBef>
                <a:spcPts val="1000"/>
              </a:spcBef>
              <a:buSzPct val="100000"/>
              <a:buChar char="-"/>
              <a:defRPr sz="2200" b="0">
                <a:latin typeface="Helvetica"/>
                <a:ea typeface="Helvetica"/>
                <a:cs typeface="Helvetica"/>
                <a:sym typeface="Helvetica"/>
              </a:defRPr>
            </a:pPr>
            <a:r>
              <a:rPr dirty="0"/>
              <a:t>Yellow to brown in color</a:t>
            </a:r>
            <a:endParaRPr dirty="0">
              <a:solidFill>
                <a:srgbClr val="FFFFFF"/>
              </a:solidFill>
            </a:endParaRPr>
          </a:p>
          <a:p>
            <a:pPr marL="342899" indent="-342899" algn="l" defTabSz="914400">
              <a:spcBef>
                <a:spcPts val="1000"/>
              </a:spcBef>
              <a:buSzPct val="100000"/>
              <a:buChar char="-"/>
              <a:defRPr sz="2200" b="0">
                <a:latin typeface="Helvetica"/>
                <a:ea typeface="Helvetica"/>
                <a:cs typeface="Helvetica"/>
                <a:sym typeface="Helvetica"/>
              </a:defRPr>
            </a:pPr>
            <a:r>
              <a:rPr dirty="0"/>
              <a:t>Stonefly nymphs </a:t>
            </a:r>
            <a:r>
              <a:rPr u="sng" dirty="0"/>
              <a:t>always</a:t>
            </a:r>
            <a:r>
              <a:rPr dirty="0"/>
              <a:t> have </a:t>
            </a:r>
            <a:r>
              <a:rPr b="1" dirty="0"/>
              <a:t>2 tails, prominent antennae, and 2 claws at the end of each leg</a:t>
            </a:r>
            <a:endParaRPr dirty="0">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rPr dirty="0"/>
              <a:t>Two sets of wing pads </a:t>
            </a:r>
            <a:br>
              <a:rPr dirty="0"/>
            </a:br>
            <a:r>
              <a:rPr b="0" dirty="0"/>
              <a:t>(seen better after molting)</a:t>
            </a:r>
            <a:endParaRPr dirty="0">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rPr b="0" dirty="0"/>
              <a:t>Some with </a:t>
            </a:r>
            <a:r>
              <a:rPr dirty="0"/>
              <a:t>branched gills </a:t>
            </a:r>
            <a:r>
              <a:rPr b="0" dirty="0"/>
              <a:t>between legs on underside of body</a:t>
            </a:r>
          </a:p>
          <a:p>
            <a:pPr marL="342899" indent="-342899" algn="l" defTabSz="914400">
              <a:spcBef>
                <a:spcPts val="1000"/>
              </a:spcBef>
              <a:buSzPct val="100000"/>
              <a:buChar char="-"/>
              <a:defRPr sz="2200" b="0">
                <a:latin typeface="Helvetica"/>
                <a:ea typeface="Helvetica"/>
                <a:cs typeface="Helvetica"/>
                <a:sym typeface="Helvetica"/>
              </a:defRPr>
            </a:pPr>
            <a:r>
              <a:rPr dirty="0"/>
              <a:t>Prefer </a:t>
            </a:r>
            <a:r>
              <a:rPr b="1" dirty="0"/>
              <a:t>cold, swift-moving streams</a:t>
            </a:r>
            <a:r>
              <a:rPr dirty="0"/>
              <a:t>.</a:t>
            </a:r>
            <a:endParaRPr dirty="0">
              <a:solidFill>
                <a:srgbClr val="FFFFFF"/>
              </a:solidFill>
            </a:endParaRPr>
          </a:p>
          <a:p>
            <a:pPr marL="342899" indent="-342899" algn="l" defTabSz="914400">
              <a:spcBef>
                <a:spcPts val="1000"/>
              </a:spcBef>
              <a:buSzPct val="100000"/>
              <a:buChar char="-"/>
              <a:defRPr sz="2200" b="0">
                <a:latin typeface="Helvetica"/>
                <a:ea typeface="Helvetica"/>
                <a:cs typeface="Helvetica"/>
                <a:sym typeface="Helvetica"/>
              </a:defRPr>
            </a:pPr>
            <a:r>
              <a:rPr dirty="0"/>
              <a:t>Streamlined, flattened bodies enable them to move about rocky streambeds in rapid currents</a:t>
            </a:r>
          </a:p>
        </p:txBody>
      </p:sp>
      <p:pic>
        <p:nvPicPr>
          <p:cNvPr id="399" name="Picture 4" descr="Picture 4"/>
          <p:cNvPicPr>
            <a:picLocks noChangeAspect="1"/>
          </p:cNvPicPr>
          <p:nvPr/>
        </p:nvPicPr>
        <p:blipFill>
          <a:blip r:embed="rId3"/>
          <a:stretch>
            <a:fillRect/>
          </a:stretch>
        </p:blipFill>
        <p:spPr>
          <a:xfrm>
            <a:off x="6184381" y="1680567"/>
            <a:ext cx="6116171" cy="6392516"/>
          </a:xfrm>
          <a:prstGeom prst="rect">
            <a:avLst/>
          </a:prstGeom>
          <a:ln w="12700">
            <a:miter lim="400000"/>
          </a:ln>
        </p:spPr>
      </p:pic>
      <p:pic>
        <p:nvPicPr>
          <p:cNvPr id="400" name="plecoptera.perlidae.neoperla.dorsal.png" descr="plecoptera.perlidae.neoperla.dorsal.png"/>
          <p:cNvPicPr>
            <a:picLocks noChangeAspect="1"/>
          </p:cNvPicPr>
          <p:nvPr/>
        </p:nvPicPr>
        <p:blipFill>
          <a:blip r:embed="rId4"/>
          <a:stretch>
            <a:fillRect/>
          </a:stretch>
        </p:blipFill>
        <p:spPr>
          <a:xfrm rot="5400000">
            <a:off x="9160462" y="5190538"/>
            <a:ext cx="5045806" cy="2894330"/>
          </a:xfrm>
          <a:prstGeom prst="rect">
            <a:avLst/>
          </a:prstGeom>
          <a:ln w="12700">
            <a:miter lim="400000"/>
          </a:ln>
        </p:spPr>
      </p:pic>
      <p:sp>
        <p:nvSpPr>
          <p:cNvPr id="401" name="Similar to Mayfly"/>
          <p:cNvSpPr txBox="1"/>
          <p:nvPr/>
        </p:nvSpPr>
        <p:spPr>
          <a:xfrm>
            <a:off x="5467198" y="8613023"/>
            <a:ext cx="2070404"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Mayfly</a:t>
            </a:r>
          </a:p>
        </p:txBody>
      </p:sp>
      <p:sp>
        <p:nvSpPr>
          <p:cNvPr id="402"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1:</a:t>
            </a:r>
            <a:r>
              <a:rPr b="1"/>
              <a:t> Pollution Sensitive</a:t>
            </a:r>
          </a:p>
        </p:txBody>
      </p:sp>
      <p:sp>
        <p:nvSpPr>
          <p:cNvPr id="403" name="Rectangle"/>
          <p:cNvSpPr/>
          <p:nvPr/>
        </p:nvSpPr>
        <p:spPr>
          <a:xfrm>
            <a:off x="6508055" y="1737130"/>
            <a:ext cx="90290" cy="113896"/>
          </a:xfrm>
          <a:prstGeom prst="rect">
            <a:avLst/>
          </a:prstGeom>
          <a:solidFill>
            <a:srgbClr val="E6E5E8"/>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04" name="xi"/>
          <p:cNvSpPr txBox="1"/>
          <p:nvPr/>
        </p:nvSpPr>
        <p:spPr>
          <a:xfrm>
            <a:off x="6449310" y="1673427"/>
            <a:ext cx="201430"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50" b="0">
                <a:solidFill>
                  <a:srgbClr val="3D3D3D"/>
                </a:solidFill>
                <a:latin typeface="Helvetica"/>
                <a:ea typeface="Helvetica"/>
                <a:cs typeface="Helvetica"/>
                <a:sym typeface="Helvetica"/>
              </a:defRPr>
            </a:lvl1pPr>
          </a:lstStyle>
          <a:p>
            <a:r>
              <a:t>xi</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4" t="16822" r="72945" b="6589"/>
          <a:stretch/>
        </p:blipFill>
        <p:spPr bwMode="auto">
          <a:xfrm>
            <a:off x="315137" y="838200"/>
            <a:ext cx="5937693" cy="525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88" t="16409" r="73028" b="7002"/>
          <a:stretch/>
        </p:blipFill>
        <p:spPr bwMode="auto">
          <a:xfrm>
            <a:off x="6890193" y="908537"/>
            <a:ext cx="5799470" cy="5252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9593" t="52687" r="60192" b="9793"/>
          <a:stretch/>
        </p:blipFill>
        <p:spPr bwMode="auto">
          <a:xfrm>
            <a:off x="2818514" y="6342321"/>
            <a:ext cx="7367772" cy="257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7933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Mayfly Nymph | Ephemero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Mayfly Nymph | </a:t>
            </a:r>
            <a:r>
              <a:rPr sz="5000" b="1" dirty="0"/>
              <a:t>Ephemeroptera</a:t>
            </a:r>
          </a:p>
        </p:txBody>
      </p:sp>
      <p:sp>
        <p:nvSpPr>
          <p:cNvPr id="409" name="TextBox 1"/>
          <p:cNvSpPr txBox="1"/>
          <p:nvPr/>
        </p:nvSpPr>
        <p:spPr>
          <a:xfrm>
            <a:off x="683640" y="2626104"/>
            <a:ext cx="5286670" cy="489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rPr dirty="0"/>
              <a:t>Up to </a:t>
            </a:r>
            <a:r>
              <a:rPr b="1" dirty="0"/>
              <a:t>¾ inch </a:t>
            </a:r>
            <a:r>
              <a:rPr dirty="0"/>
              <a:t>in length </a:t>
            </a:r>
            <a:br>
              <a:rPr dirty="0"/>
            </a:br>
            <a:r>
              <a:rPr dirty="0"/>
              <a:t>(not including tails)</a:t>
            </a:r>
          </a:p>
          <a:p>
            <a:pPr marL="342899" indent="-342899" algn="l" defTabSz="914400">
              <a:spcBef>
                <a:spcPts val="1000"/>
              </a:spcBef>
              <a:buSzPct val="100000"/>
              <a:buChar char="-"/>
              <a:defRPr sz="2200">
                <a:latin typeface="Helvetica"/>
                <a:ea typeface="Helvetica"/>
                <a:cs typeface="Helvetica"/>
                <a:sym typeface="Helvetica"/>
              </a:defRPr>
            </a:pPr>
            <a:r>
              <a:rPr dirty="0"/>
              <a:t>Slender antennae, gills on abdomen, one tarsal claw</a:t>
            </a:r>
          </a:p>
          <a:p>
            <a:pPr marL="342899" indent="-342899" algn="l" defTabSz="914400">
              <a:spcBef>
                <a:spcPts val="1000"/>
              </a:spcBef>
              <a:buSzPct val="100000"/>
              <a:buChar char="-"/>
              <a:defRPr sz="2200">
                <a:latin typeface="Helvetica"/>
                <a:ea typeface="Helvetica"/>
                <a:cs typeface="Helvetica"/>
                <a:sym typeface="Helvetica"/>
              </a:defRPr>
            </a:pPr>
            <a:r>
              <a:rPr dirty="0"/>
              <a:t>May be minnow-like </a:t>
            </a:r>
            <a:r>
              <a:rPr b="0" dirty="0"/>
              <a:t>with a </a:t>
            </a:r>
            <a:r>
              <a:rPr b="0" u="sng" dirty="0"/>
              <a:t>vertically-oriented head</a:t>
            </a:r>
            <a:r>
              <a:rPr b="0" dirty="0"/>
              <a:t> and three tails (pictured) </a:t>
            </a:r>
            <a:r>
              <a:rPr sz="2100" b="0" dirty="0"/>
              <a:t>—</a:t>
            </a:r>
            <a:r>
              <a:rPr b="0" dirty="0"/>
              <a:t>or</a:t>
            </a:r>
            <a:r>
              <a:rPr sz="2100" b="0" dirty="0"/>
              <a:t>—</a:t>
            </a:r>
            <a:r>
              <a:rPr b="0" dirty="0"/>
              <a:t> </a:t>
            </a:r>
            <a:r>
              <a:rPr dirty="0"/>
              <a:t>may be more flattened </a:t>
            </a:r>
            <a:r>
              <a:rPr b="0" dirty="0"/>
              <a:t>with a </a:t>
            </a:r>
            <a:r>
              <a:rPr b="0" u="sng" dirty="0"/>
              <a:t>horizontally-oriented head </a:t>
            </a:r>
            <a:r>
              <a:rPr b="0" dirty="0"/>
              <a:t>and two tails</a:t>
            </a:r>
          </a:p>
          <a:p>
            <a:pPr marL="342899" indent="-342899" algn="l" defTabSz="914400">
              <a:spcBef>
                <a:spcPts val="1000"/>
              </a:spcBef>
              <a:buSzPct val="100000"/>
              <a:buChar char="-"/>
              <a:defRPr sz="2200">
                <a:latin typeface="Helvetica"/>
                <a:ea typeface="Helvetica"/>
                <a:cs typeface="Helvetica"/>
                <a:sym typeface="Helvetica"/>
              </a:defRPr>
            </a:pPr>
            <a:r>
              <a:rPr dirty="0"/>
              <a:t>Two rows of long hairs present on inside of front legs</a:t>
            </a:r>
            <a:r>
              <a:rPr b="0" dirty="0"/>
              <a:t>, used for filtering food particles from the water </a:t>
            </a:r>
            <a:br>
              <a:rPr b="0" dirty="0"/>
            </a:br>
            <a:r>
              <a:rPr b="0" dirty="0"/>
              <a:t>(this is for family IDs)</a:t>
            </a:r>
            <a:endParaRPr dirty="0">
              <a:solidFill>
                <a:srgbClr val="FFFFFF"/>
              </a:solidFill>
            </a:endParaRPr>
          </a:p>
        </p:txBody>
      </p:sp>
      <p:pic>
        <p:nvPicPr>
          <p:cNvPr id="410" name="Picture 2" descr="Picture 2"/>
          <p:cNvPicPr>
            <a:picLocks noChangeAspect="1"/>
          </p:cNvPicPr>
          <p:nvPr/>
        </p:nvPicPr>
        <p:blipFill>
          <a:blip r:embed="rId3"/>
          <a:stretch>
            <a:fillRect/>
          </a:stretch>
        </p:blipFill>
        <p:spPr>
          <a:xfrm>
            <a:off x="6203604" y="1489063"/>
            <a:ext cx="5399783" cy="6708923"/>
          </a:xfrm>
          <a:prstGeom prst="rect">
            <a:avLst/>
          </a:prstGeom>
          <a:ln w="12700">
            <a:miter lim="400000"/>
          </a:ln>
        </p:spPr>
      </p:pic>
      <p:pic>
        <p:nvPicPr>
          <p:cNvPr id="411" name="ephemeroptera.ephemerellidae.drunella.dorsal[CLEAN]_10.png" descr="ephemeroptera.ephemerellidae.drunella.dorsal[CLEAN]_10.png"/>
          <p:cNvPicPr>
            <a:picLocks noChangeAspect="1"/>
          </p:cNvPicPr>
          <p:nvPr/>
        </p:nvPicPr>
        <p:blipFill>
          <a:blip r:embed="rId4"/>
          <a:stretch>
            <a:fillRect/>
          </a:stretch>
        </p:blipFill>
        <p:spPr>
          <a:xfrm rot="5400000">
            <a:off x="9338148" y="5781389"/>
            <a:ext cx="3983173" cy="2130664"/>
          </a:xfrm>
          <a:prstGeom prst="rect">
            <a:avLst/>
          </a:prstGeom>
          <a:ln w="12700">
            <a:miter lim="400000"/>
          </a:ln>
        </p:spPr>
      </p:pic>
      <p:sp>
        <p:nvSpPr>
          <p:cNvPr id="413"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1:</a:t>
            </a:r>
            <a:r>
              <a:rPr b="1"/>
              <a:t> Pollution Sensitive</a:t>
            </a:r>
          </a:p>
        </p:txBody>
      </p:sp>
      <p:sp>
        <p:nvSpPr>
          <p:cNvPr id="8" name="Similar to Lunged Snail">
            <a:extLst>
              <a:ext uri="{FF2B5EF4-FFF2-40B4-BE49-F238E27FC236}">
                <a16:creationId xmlns:a16="http://schemas.microsoft.com/office/drawing/2014/main" id="{459FDE7C-BC18-CD45-8B82-1E833A3C59A1}"/>
              </a:ext>
            </a:extLst>
          </p:cNvPr>
          <p:cNvSpPr txBox="1"/>
          <p:nvPr/>
        </p:nvSpPr>
        <p:spPr>
          <a:xfrm>
            <a:off x="5268092" y="8584295"/>
            <a:ext cx="2468626" cy="425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lang="en-US" dirty="0"/>
              <a:t>Similar to Stonefly</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3" t="16718" r="72878" b="6692"/>
          <a:stretch/>
        </p:blipFill>
        <p:spPr bwMode="auto">
          <a:xfrm>
            <a:off x="548167" y="115513"/>
            <a:ext cx="5954233" cy="525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26" t="17028" r="72759" b="24305"/>
          <a:stretch/>
        </p:blipFill>
        <p:spPr bwMode="auto">
          <a:xfrm>
            <a:off x="573567" y="5493825"/>
            <a:ext cx="5928833"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26" t="17313" r="73130" b="6098"/>
          <a:stretch/>
        </p:blipFill>
        <p:spPr bwMode="auto">
          <a:xfrm>
            <a:off x="6730703" y="115513"/>
            <a:ext cx="5838456" cy="525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9593" t="52687" r="60192" b="9793"/>
          <a:stretch/>
        </p:blipFill>
        <p:spPr bwMode="auto">
          <a:xfrm>
            <a:off x="6730704" y="5524069"/>
            <a:ext cx="5838456" cy="2381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2692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Benthic Freshwater"/>
          <p:cNvSpPr txBox="1"/>
          <p:nvPr/>
        </p:nvSpPr>
        <p:spPr>
          <a:xfrm>
            <a:off x="294088" y="2330326"/>
            <a:ext cx="12416624"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8500">
                <a:latin typeface="Helvetica"/>
                <a:ea typeface="Helvetica"/>
                <a:cs typeface="Helvetica"/>
                <a:sym typeface="Helvetica"/>
              </a:defRPr>
            </a:pPr>
            <a:r>
              <a:rPr sz="9500" dirty="0"/>
              <a:t>Benthic</a:t>
            </a:r>
            <a:r>
              <a:rPr dirty="0"/>
              <a:t> </a:t>
            </a:r>
            <a:r>
              <a:rPr sz="8000" dirty="0"/>
              <a:t>Freshwater</a:t>
            </a:r>
          </a:p>
        </p:txBody>
      </p:sp>
      <p:sp>
        <p:nvSpPr>
          <p:cNvPr id="140" name="Macroinvertebrates"/>
          <p:cNvSpPr txBox="1"/>
          <p:nvPr/>
        </p:nvSpPr>
        <p:spPr>
          <a:xfrm>
            <a:off x="294088" y="4584473"/>
            <a:ext cx="1241662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8500">
                <a:latin typeface="Helvetica"/>
                <a:ea typeface="Helvetica"/>
                <a:cs typeface="Helvetica"/>
                <a:sym typeface="Helvetica"/>
              </a:defRPr>
            </a:lvl1pPr>
          </a:lstStyle>
          <a:p>
            <a:r>
              <a:rPr sz="8000" dirty="0"/>
              <a:t>Macroinvertebrates</a:t>
            </a:r>
          </a:p>
        </p:txBody>
      </p:sp>
      <p:sp>
        <p:nvSpPr>
          <p:cNvPr id="141" name="Inhabit bottom areas/substrate"/>
          <p:cNvSpPr txBox="1"/>
          <p:nvPr/>
        </p:nvSpPr>
        <p:spPr>
          <a:xfrm>
            <a:off x="1127771" y="3743652"/>
            <a:ext cx="463163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Inhabit bottom areas/substrate</a:t>
            </a:r>
          </a:p>
        </p:txBody>
      </p:sp>
      <p:pic>
        <p:nvPicPr>
          <p:cNvPr id="142" name="ephemeroptera.baetiscidae.baetisca.dorsal[CLEAN]_10.png" descr="ephemeroptera.baetiscidae.baetisca.dorsal[CLEAN]_10.png"/>
          <p:cNvPicPr>
            <a:picLocks noChangeAspect="1"/>
          </p:cNvPicPr>
          <p:nvPr/>
        </p:nvPicPr>
        <p:blipFill>
          <a:blip r:embed="rId3"/>
          <a:srcRect l="7244" t="11850" r="8513" b="13601"/>
          <a:stretch>
            <a:fillRect/>
          </a:stretch>
        </p:blipFill>
        <p:spPr>
          <a:xfrm rot="13194040">
            <a:off x="-444554" y="-665428"/>
            <a:ext cx="4703973" cy="2807857"/>
          </a:xfrm>
          <a:prstGeom prst="rect">
            <a:avLst/>
          </a:prstGeom>
          <a:ln w="12700">
            <a:miter lim="400000"/>
          </a:ln>
        </p:spPr>
      </p:pic>
      <p:pic>
        <p:nvPicPr>
          <p:cNvPr id="143" name="coleoptera.elmidae.dubiraphia.adult.dorsal.png" descr="coleoptera.elmidae.dubiraphia.adult.dorsal.png"/>
          <p:cNvPicPr>
            <a:picLocks noChangeAspect="1"/>
          </p:cNvPicPr>
          <p:nvPr/>
        </p:nvPicPr>
        <p:blipFill>
          <a:blip r:embed="rId4"/>
          <a:stretch>
            <a:fillRect/>
          </a:stretch>
        </p:blipFill>
        <p:spPr>
          <a:xfrm rot="6769671">
            <a:off x="-2125568" y="8953805"/>
            <a:ext cx="9837023" cy="5360031"/>
          </a:xfrm>
          <a:prstGeom prst="rect">
            <a:avLst/>
          </a:prstGeom>
          <a:ln w="12700">
            <a:miter lim="400000"/>
          </a:ln>
        </p:spPr>
      </p:pic>
      <p:pic>
        <p:nvPicPr>
          <p:cNvPr id="144" name="odonata.calopterygidae.calopteryx.dorsal.png" descr="odonata.calopterygidae.calopteryx.dorsal.png"/>
          <p:cNvPicPr>
            <a:picLocks noChangeAspect="1"/>
          </p:cNvPicPr>
          <p:nvPr/>
        </p:nvPicPr>
        <p:blipFill>
          <a:blip r:embed="rId5"/>
          <a:stretch>
            <a:fillRect/>
          </a:stretch>
        </p:blipFill>
        <p:spPr>
          <a:xfrm rot="3635568">
            <a:off x="7307942" y="7903698"/>
            <a:ext cx="8051504" cy="6273462"/>
          </a:xfrm>
          <a:prstGeom prst="rect">
            <a:avLst/>
          </a:prstGeom>
          <a:ln w="12700">
            <a:miter lim="400000"/>
          </a:ln>
        </p:spPr>
      </p:pic>
      <p:pic>
        <p:nvPicPr>
          <p:cNvPr id="145" name="trichoptera.glossosomatidae.glossosoma.lateral.png" descr="trichoptera.glossosomatidae.glossosoma.lateral.png"/>
          <p:cNvPicPr>
            <a:picLocks noChangeAspect="1"/>
          </p:cNvPicPr>
          <p:nvPr/>
        </p:nvPicPr>
        <p:blipFill>
          <a:blip r:embed="rId6"/>
          <a:stretch>
            <a:fillRect/>
          </a:stretch>
        </p:blipFill>
        <p:spPr>
          <a:xfrm rot="2623475">
            <a:off x="9014152" y="-406035"/>
            <a:ext cx="6592710" cy="4486705"/>
          </a:xfrm>
          <a:prstGeom prst="rect">
            <a:avLst/>
          </a:prstGeom>
          <a:ln w="12700">
            <a:miter lim="400000"/>
          </a:ln>
        </p:spPr>
      </p:pic>
      <p:pic>
        <p:nvPicPr>
          <p:cNvPr id="146" name="diptera.simuliidae.prosimulium.dorsal[CLEAN]_10.png" descr="diptera.simuliidae.prosimulium.dorsal[CLEAN]_10.png"/>
          <p:cNvPicPr>
            <a:picLocks noChangeAspect="1"/>
          </p:cNvPicPr>
          <p:nvPr/>
        </p:nvPicPr>
        <p:blipFill>
          <a:blip r:embed="rId7"/>
          <a:stretch>
            <a:fillRect/>
          </a:stretch>
        </p:blipFill>
        <p:spPr>
          <a:xfrm rot="7454347">
            <a:off x="-5027294" y="5122431"/>
            <a:ext cx="7635279" cy="2917615"/>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toneflies vs. Mayflies"/>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b="1" dirty="0"/>
              <a:t>Stoneflies</a:t>
            </a:r>
            <a:r>
              <a:rPr sz="5000" dirty="0"/>
              <a:t> vs. </a:t>
            </a:r>
            <a:r>
              <a:rPr sz="5000" b="1" dirty="0"/>
              <a:t>Mayflies</a:t>
            </a:r>
          </a:p>
        </p:txBody>
      </p:sp>
      <p:pic>
        <p:nvPicPr>
          <p:cNvPr id="418" name="Picture 10" descr="Picture 10"/>
          <p:cNvPicPr>
            <a:picLocks noChangeAspect="1"/>
          </p:cNvPicPr>
          <p:nvPr/>
        </p:nvPicPr>
        <p:blipFill>
          <a:blip r:embed="rId3"/>
          <a:stretch>
            <a:fillRect/>
          </a:stretch>
        </p:blipFill>
        <p:spPr>
          <a:xfrm>
            <a:off x="1293617" y="2051628"/>
            <a:ext cx="5801638" cy="6158344"/>
          </a:xfrm>
          <a:prstGeom prst="rect">
            <a:avLst/>
          </a:prstGeom>
          <a:ln w="12700">
            <a:miter lim="400000"/>
          </a:ln>
        </p:spPr>
      </p:pic>
      <p:pic>
        <p:nvPicPr>
          <p:cNvPr id="419" name="Picture 12" descr="Picture 12"/>
          <p:cNvPicPr>
            <a:picLocks noChangeAspect="1"/>
          </p:cNvPicPr>
          <p:nvPr/>
        </p:nvPicPr>
        <p:blipFill>
          <a:blip r:embed="rId4"/>
          <a:stretch>
            <a:fillRect/>
          </a:stretch>
        </p:blipFill>
        <p:spPr>
          <a:xfrm>
            <a:off x="8916817" y="2011993"/>
            <a:ext cx="3015990" cy="6237614"/>
          </a:xfrm>
          <a:prstGeom prst="rect">
            <a:avLst/>
          </a:prstGeom>
          <a:ln w="12700">
            <a:miter lim="400000"/>
          </a:ln>
        </p:spPr>
      </p:pic>
      <p:pic>
        <p:nvPicPr>
          <p:cNvPr id="420" name="plecoptera.perlidae.neoperla.dorsal.png" descr="plecoptera.perlidae.neoperla.dorsal.png"/>
          <p:cNvPicPr>
            <a:picLocks noChangeAspect="1"/>
          </p:cNvPicPr>
          <p:nvPr/>
        </p:nvPicPr>
        <p:blipFill>
          <a:blip r:embed="rId5"/>
          <a:stretch>
            <a:fillRect/>
          </a:stretch>
        </p:blipFill>
        <p:spPr>
          <a:xfrm rot="5400000">
            <a:off x="-712211" y="4300752"/>
            <a:ext cx="5019596" cy="2879296"/>
          </a:xfrm>
          <a:prstGeom prst="rect">
            <a:avLst/>
          </a:prstGeom>
          <a:ln w="12700">
            <a:miter lim="400000"/>
          </a:ln>
        </p:spPr>
      </p:pic>
      <p:pic>
        <p:nvPicPr>
          <p:cNvPr id="421" name="ephemeroptera.ephemerellidae.drunella.dorsal[CLEAN]_10.png" descr="ephemeroptera.ephemerellidae.drunella.dorsal[CLEAN]_10.png"/>
          <p:cNvPicPr>
            <a:picLocks noChangeAspect="1"/>
          </p:cNvPicPr>
          <p:nvPr/>
        </p:nvPicPr>
        <p:blipFill>
          <a:blip r:embed="rId6"/>
          <a:stretch>
            <a:fillRect/>
          </a:stretch>
        </p:blipFill>
        <p:spPr>
          <a:xfrm rot="5400000">
            <a:off x="5673765" y="4397607"/>
            <a:ext cx="5020570" cy="2685586"/>
          </a:xfrm>
          <a:prstGeom prst="rect">
            <a:avLst/>
          </a:prstGeom>
          <a:ln w="12700">
            <a:miter lim="400000"/>
          </a:ln>
        </p:spPr>
      </p:pic>
      <p:sp>
        <p:nvSpPr>
          <p:cNvPr id="422"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400">
                <a:solidFill>
                  <a:srgbClr val="FFFFFF"/>
                </a:solidFill>
                <a:latin typeface="Helvetica"/>
                <a:ea typeface="Helvetica"/>
                <a:cs typeface="Helvetica"/>
                <a:sym typeface="Helvetica"/>
              </a:defRPr>
            </a:lvl1pPr>
          </a:lstStyle>
          <a:p>
            <a:r>
              <a:t>Group 1: Pollution Sensitive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Water Penny Larva | Coleo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Water Penny Larva | </a:t>
            </a:r>
            <a:r>
              <a:rPr sz="5000" b="1" dirty="0"/>
              <a:t>Coleoptera</a:t>
            </a:r>
          </a:p>
        </p:txBody>
      </p:sp>
      <p:sp>
        <p:nvSpPr>
          <p:cNvPr id="427" name="TextBox 1"/>
          <p:cNvSpPr txBox="1"/>
          <p:nvPr/>
        </p:nvSpPr>
        <p:spPr>
          <a:xfrm>
            <a:off x="1138654" y="2735579"/>
            <a:ext cx="5203203" cy="415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a:latin typeface="Helvetica"/>
                <a:ea typeface="Helvetica"/>
                <a:cs typeface="Helvetica"/>
                <a:sym typeface="Helvetica"/>
              </a:defRPr>
            </a:pPr>
            <a:r>
              <a:t>¼</a:t>
            </a:r>
            <a:r>
              <a:rPr b="0"/>
              <a:t> </a:t>
            </a:r>
            <a:r>
              <a:t>inch </a:t>
            </a:r>
            <a:r>
              <a:rPr b="0"/>
              <a:t>in length </a:t>
            </a:r>
            <a:endParaRPr>
              <a:solidFill>
                <a:srgbClr val="FFFFFF"/>
              </a:solidFill>
            </a:endParaRPr>
          </a:p>
          <a:p>
            <a:pPr marL="342899" indent="-342899" algn="l" defTabSz="914400">
              <a:spcBef>
                <a:spcPts val="1000"/>
              </a:spcBef>
              <a:buSzPct val="100000"/>
              <a:buChar char="-"/>
              <a:defRPr sz="2200" b="0">
                <a:latin typeface="Helvetica"/>
                <a:ea typeface="Helvetica"/>
                <a:cs typeface="Helvetica"/>
                <a:sym typeface="Helvetica"/>
              </a:defRPr>
            </a:pPr>
            <a:r>
              <a:t>Distinctive</a:t>
            </a:r>
            <a:r>
              <a:rPr b="1"/>
              <a:t> flat, disk-like body</a:t>
            </a:r>
          </a:p>
          <a:p>
            <a:pPr marL="342899" indent="-342899" algn="l" defTabSz="914400">
              <a:spcBef>
                <a:spcPts val="1000"/>
              </a:spcBef>
              <a:buSzPct val="100000"/>
              <a:buChar char="-"/>
              <a:defRPr sz="2200">
                <a:latin typeface="Helvetica"/>
                <a:ea typeface="Helvetica"/>
                <a:cs typeface="Helvetica"/>
                <a:sym typeface="Helvetica"/>
              </a:defRPr>
            </a:pPr>
            <a:r>
              <a:t>Head and legs not visible </a:t>
            </a:r>
            <a:r>
              <a:rPr b="0"/>
              <a:t>from above</a:t>
            </a:r>
            <a:endParaRPr>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t>6 legs </a:t>
            </a:r>
            <a:r>
              <a:rPr b="0"/>
              <a:t>and</a:t>
            </a:r>
            <a:r>
              <a:t> </a:t>
            </a:r>
            <a:r>
              <a:rPr b="0"/>
              <a:t>most have</a:t>
            </a:r>
            <a:r>
              <a:t> branched gills </a:t>
            </a:r>
            <a:r>
              <a:rPr b="0"/>
              <a:t>on underside</a:t>
            </a:r>
            <a:endParaRPr>
              <a:solidFill>
                <a:srgbClr val="FFFFFF"/>
              </a:solidFill>
            </a:endParaRPr>
          </a:p>
          <a:p>
            <a:pPr marL="342899" indent="-342899" algn="l" defTabSz="914400">
              <a:spcBef>
                <a:spcPts val="1000"/>
              </a:spcBef>
              <a:buSzPct val="100000"/>
              <a:buChar char="-"/>
              <a:defRPr sz="2200" b="0">
                <a:latin typeface="Helvetica"/>
                <a:ea typeface="Helvetica"/>
                <a:cs typeface="Helvetica"/>
                <a:sym typeface="Helvetica"/>
              </a:defRPr>
            </a:pPr>
            <a:r>
              <a:t>Prefer </a:t>
            </a:r>
            <a:r>
              <a:rPr b="1"/>
              <a:t>cold, fast-moving water</a:t>
            </a:r>
            <a:endParaRPr>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t>Smooth, flattened bodies </a:t>
            </a:r>
            <a:r>
              <a:rPr b="0"/>
              <a:t>enable them to resist the pull of the current. </a:t>
            </a:r>
            <a:endParaRPr>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t>Usually found on smooth rocks </a:t>
            </a:r>
            <a:r>
              <a:rPr b="0"/>
              <a:t>where they graze on attached algae</a:t>
            </a:r>
          </a:p>
        </p:txBody>
      </p:sp>
      <p:sp>
        <p:nvSpPr>
          <p:cNvPr id="428" name="Rectangle 1"/>
          <p:cNvSpPr txBox="1"/>
          <p:nvPr/>
        </p:nvSpPr>
        <p:spPr>
          <a:xfrm>
            <a:off x="8491467" y="7836581"/>
            <a:ext cx="2560955"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700" b="0">
                <a:solidFill>
                  <a:srgbClr val="5E5E5E"/>
                </a:solidFill>
                <a:latin typeface="Helvetica"/>
                <a:ea typeface="Helvetica"/>
                <a:cs typeface="Helvetica"/>
                <a:sym typeface="Helvetica"/>
              </a:defRPr>
            </a:lvl1pPr>
          </a:lstStyle>
          <a:p>
            <a:r>
              <a:rPr dirty="0" err="1"/>
              <a:t>Coleoptera</a:t>
            </a:r>
            <a:r>
              <a:rPr lang="en-US" dirty="0"/>
              <a:t>:</a:t>
            </a:r>
            <a:r>
              <a:rPr dirty="0"/>
              <a:t> </a:t>
            </a:r>
            <a:r>
              <a:rPr dirty="0" err="1"/>
              <a:t>Psephenidae</a:t>
            </a:r>
            <a:endParaRPr dirty="0"/>
          </a:p>
        </p:txBody>
      </p:sp>
      <p:pic>
        <p:nvPicPr>
          <p:cNvPr id="429" name="coleoptera.psephenidae.psephenus.adult.ventral[CLEAN]_10.png" descr="coleoptera.psephenidae.psephenus.adult.ventral[CLEAN]_10.png"/>
          <p:cNvPicPr>
            <a:picLocks noChangeAspect="1"/>
          </p:cNvPicPr>
          <p:nvPr/>
        </p:nvPicPr>
        <p:blipFill>
          <a:blip r:embed="rId3"/>
          <a:srcRect l="11458" t="12620" r="9694" b="12423"/>
          <a:stretch>
            <a:fillRect/>
          </a:stretch>
        </p:blipFill>
        <p:spPr>
          <a:xfrm rot="5400000">
            <a:off x="6568245" y="2594208"/>
            <a:ext cx="5996202" cy="4144142"/>
          </a:xfrm>
          <a:prstGeom prst="rect">
            <a:avLst/>
          </a:prstGeom>
          <a:ln w="12700">
            <a:miter lim="400000"/>
          </a:ln>
        </p:spPr>
      </p:pic>
      <p:sp>
        <p:nvSpPr>
          <p:cNvPr id="430"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1:</a:t>
            </a:r>
            <a:r>
              <a:rPr b="1"/>
              <a:t> Pollution Sensitive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Gilled Snail | Gastropod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Gilled Snail | </a:t>
            </a:r>
            <a:r>
              <a:rPr sz="5000" b="1" dirty="0" err="1"/>
              <a:t>Gastropoda</a:t>
            </a:r>
            <a:endParaRPr sz="5000" b="1" dirty="0"/>
          </a:p>
        </p:txBody>
      </p:sp>
      <p:sp>
        <p:nvSpPr>
          <p:cNvPr id="435" name="TextBox 1"/>
          <p:cNvSpPr txBox="1"/>
          <p:nvPr/>
        </p:nvSpPr>
        <p:spPr>
          <a:xfrm>
            <a:off x="1482489" y="3751579"/>
            <a:ext cx="5031955" cy="199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Shell usually </a:t>
            </a:r>
            <a:r>
              <a:rPr b="1"/>
              <a:t>opens on the right</a:t>
            </a:r>
            <a:endParaRPr>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t>Shell opening covered by a thin plate </a:t>
            </a:r>
            <a:r>
              <a:rPr b="0"/>
              <a:t>(operculum)</a:t>
            </a:r>
            <a:endParaRPr>
              <a:solidFill>
                <a:srgbClr val="FFFFFF"/>
              </a:solidFill>
            </a:endParaRPr>
          </a:p>
          <a:p>
            <a:pPr marL="342899" indent="-342899" algn="l" defTabSz="914400">
              <a:spcBef>
                <a:spcPts val="1000"/>
              </a:spcBef>
              <a:buSzPct val="100000"/>
              <a:buChar char="-"/>
              <a:defRPr sz="2200" b="0">
                <a:latin typeface="Helvetica"/>
                <a:ea typeface="Helvetica"/>
                <a:cs typeface="Helvetica"/>
                <a:sym typeface="Helvetica"/>
              </a:defRPr>
            </a:pPr>
            <a:r>
              <a:t>When </a:t>
            </a:r>
            <a:r>
              <a:rPr u="sng"/>
              <a:t>monitoring</a:t>
            </a:r>
            <a:r>
              <a:t>, </a:t>
            </a:r>
            <a:r>
              <a:rPr b="1"/>
              <a:t>do not count empty shells!</a:t>
            </a:r>
          </a:p>
        </p:txBody>
      </p:sp>
      <p:pic>
        <p:nvPicPr>
          <p:cNvPr id="436" name="neotaenioglossa.lithoglyphidae.somatogyrus.ventral.png" descr="neotaenioglossa.lithoglyphidae.somatogyrus.ventral.png"/>
          <p:cNvPicPr>
            <a:picLocks noChangeAspect="1"/>
          </p:cNvPicPr>
          <p:nvPr/>
        </p:nvPicPr>
        <p:blipFill>
          <a:blip r:embed="rId3"/>
          <a:stretch>
            <a:fillRect/>
          </a:stretch>
        </p:blipFill>
        <p:spPr>
          <a:xfrm rot="5400000">
            <a:off x="6484528" y="2360823"/>
            <a:ext cx="6224912" cy="5031954"/>
          </a:xfrm>
          <a:prstGeom prst="rect">
            <a:avLst/>
          </a:prstGeom>
          <a:ln w="12700">
            <a:miter lim="400000"/>
          </a:ln>
        </p:spPr>
      </p:pic>
      <p:sp>
        <p:nvSpPr>
          <p:cNvPr id="437" name="Similar to Lunged Snail"/>
          <p:cNvSpPr txBox="1"/>
          <p:nvPr/>
        </p:nvSpPr>
        <p:spPr>
          <a:xfrm>
            <a:off x="5073919" y="8587623"/>
            <a:ext cx="2856962"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Lunged Snail</a:t>
            </a:r>
          </a:p>
        </p:txBody>
      </p:sp>
      <p:sp>
        <p:nvSpPr>
          <p:cNvPr id="438"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1:</a:t>
            </a:r>
            <a:r>
              <a:rPr b="1"/>
              <a:t> Pollution Sensitive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Caddisfly Larva | Tricho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Caddisfly Larva | </a:t>
            </a:r>
            <a:r>
              <a:rPr sz="5000" b="1" dirty="0" err="1"/>
              <a:t>Trichoptera</a:t>
            </a:r>
            <a:endParaRPr sz="5000" b="1" dirty="0"/>
          </a:p>
        </p:txBody>
      </p:sp>
      <p:sp>
        <p:nvSpPr>
          <p:cNvPr id="443" name="Rectangle 1"/>
          <p:cNvSpPr txBox="1"/>
          <p:nvPr/>
        </p:nvSpPr>
        <p:spPr>
          <a:xfrm>
            <a:off x="7609116" y="1297416"/>
            <a:ext cx="3983792"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*(excluding Hydropsychidae)</a:t>
            </a:r>
          </a:p>
        </p:txBody>
      </p:sp>
      <p:sp>
        <p:nvSpPr>
          <p:cNvPr id="444" name="TextBox 1"/>
          <p:cNvSpPr txBox="1"/>
          <p:nvPr/>
        </p:nvSpPr>
        <p:spPr>
          <a:xfrm>
            <a:off x="976834" y="2735579"/>
            <a:ext cx="5945106" cy="3825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Up to </a:t>
            </a:r>
            <a:r>
              <a:rPr b="1"/>
              <a:t>1.5 inch </a:t>
            </a:r>
            <a:r>
              <a:t>in length</a:t>
            </a:r>
            <a:endParaRPr>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t>Three pairs of legs</a:t>
            </a:r>
            <a:endParaRPr>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t>Two claws </a:t>
            </a:r>
            <a:r>
              <a:rPr b="0"/>
              <a:t>at </a:t>
            </a:r>
            <a:r>
              <a:rPr b="0" u="sng"/>
              <a:t>posterior</a:t>
            </a:r>
            <a:r>
              <a:rPr b="0"/>
              <a:t> end</a:t>
            </a:r>
            <a:endParaRPr>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t>Antennae reduced </a:t>
            </a:r>
            <a:r>
              <a:rPr b="0"/>
              <a:t>and </a:t>
            </a:r>
            <a:r>
              <a:t>inconspicuous</a:t>
            </a:r>
            <a:endParaRPr>
              <a:solidFill>
                <a:srgbClr val="FFFFFF"/>
              </a:solidFill>
            </a:endParaRPr>
          </a:p>
          <a:p>
            <a:pPr marL="342899" indent="-342899" algn="l" defTabSz="914400">
              <a:spcBef>
                <a:spcPts val="1000"/>
              </a:spcBef>
              <a:buSzPct val="100000"/>
              <a:buChar char="-"/>
              <a:defRPr sz="2200">
                <a:latin typeface="Helvetica"/>
                <a:ea typeface="Helvetica"/>
                <a:cs typeface="Helvetica"/>
                <a:sym typeface="Helvetica"/>
              </a:defRPr>
            </a:pPr>
            <a:r>
              <a:t>Curls up </a:t>
            </a:r>
            <a:r>
              <a:rPr u="sng"/>
              <a:t>slightly</a:t>
            </a:r>
            <a:r>
              <a:t> </a:t>
            </a:r>
            <a:r>
              <a:rPr b="0"/>
              <a:t>(not as tight as the common net-spinning caddisfly)</a:t>
            </a:r>
          </a:p>
          <a:p>
            <a:pPr marL="342899" indent="-342899" algn="l" defTabSz="914400">
              <a:spcBef>
                <a:spcPts val="1000"/>
              </a:spcBef>
              <a:buSzPct val="100000"/>
              <a:buChar char="-"/>
              <a:defRPr sz="2200" b="0">
                <a:latin typeface="Helvetica"/>
                <a:ea typeface="Helvetica"/>
                <a:cs typeface="Helvetica"/>
                <a:sym typeface="Helvetica"/>
              </a:defRPr>
            </a:pPr>
            <a:r>
              <a:t>Some build </a:t>
            </a:r>
            <a:r>
              <a:rPr b="1"/>
              <a:t>distinctive cases </a:t>
            </a:r>
            <a:r>
              <a:t>made of sticks, rocks, sand, plant material, other debris</a:t>
            </a:r>
            <a:endParaRPr>
              <a:solidFill>
                <a:srgbClr val="FFFFFF"/>
              </a:solidFill>
            </a:endParaRPr>
          </a:p>
          <a:p>
            <a:pPr marL="342899" indent="-342899" algn="l" defTabSz="914400">
              <a:spcBef>
                <a:spcPts val="1000"/>
              </a:spcBef>
              <a:buSzPct val="100000"/>
              <a:buChar char="-"/>
              <a:defRPr sz="2200" b="0">
                <a:latin typeface="Helvetica"/>
                <a:ea typeface="Helvetica"/>
                <a:cs typeface="Helvetica"/>
                <a:sym typeface="Helvetica"/>
              </a:defRPr>
            </a:pPr>
            <a:r>
              <a:t>Some </a:t>
            </a:r>
            <a:r>
              <a:rPr b="1"/>
              <a:t>may not have a case </a:t>
            </a:r>
            <a:r>
              <a:t>when found!</a:t>
            </a:r>
          </a:p>
        </p:txBody>
      </p:sp>
      <p:pic>
        <p:nvPicPr>
          <p:cNvPr id="445" name="trichoptera.brachycentridae.brachycentrus.dorsalwithcase.png" descr="trichoptera.brachycentridae.brachycentrus.dorsalwithcase.png"/>
          <p:cNvPicPr>
            <a:picLocks noChangeAspect="1"/>
          </p:cNvPicPr>
          <p:nvPr/>
        </p:nvPicPr>
        <p:blipFill>
          <a:blip r:embed="rId3"/>
          <a:stretch>
            <a:fillRect/>
          </a:stretch>
        </p:blipFill>
        <p:spPr>
          <a:xfrm rot="5400000">
            <a:off x="6306286" y="2838568"/>
            <a:ext cx="6551080" cy="4667644"/>
          </a:xfrm>
          <a:prstGeom prst="rect">
            <a:avLst/>
          </a:prstGeom>
          <a:ln w="12700">
            <a:miter lim="400000"/>
          </a:ln>
        </p:spPr>
      </p:pic>
      <p:sp>
        <p:nvSpPr>
          <p:cNvPr id="446" name="Similar to Riffle Beetle Larva, Net-spinning Caddisfly, Midge Fly"/>
          <p:cNvSpPr txBox="1"/>
          <p:nvPr/>
        </p:nvSpPr>
        <p:spPr>
          <a:xfrm>
            <a:off x="2712361" y="8587623"/>
            <a:ext cx="7580078"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Riffle Beetle Larva, Net-spinning Caddisfly, Midge Fly</a:t>
            </a:r>
          </a:p>
        </p:txBody>
      </p:sp>
      <p:sp>
        <p:nvSpPr>
          <p:cNvPr id="447"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400">
                <a:solidFill>
                  <a:srgbClr val="FFFFFF"/>
                </a:solidFill>
                <a:latin typeface="Helvetica"/>
                <a:ea typeface="Helvetica"/>
                <a:cs typeface="Helvetica"/>
                <a:sym typeface="Helvetica"/>
              </a:defRPr>
            </a:lvl1pPr>
          </a:lstStyle>
          <a:p>
            <a:r>
              <a:t>Group 1: Pollution Sensitive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16" t="14239" r="72953" b="6072"/>
          <a:stretch/>
        </p:blipFill>
        <p:spPr bwMode="auto">
          <a:xfrm>
            <a:off x="330200" y="250456"/>
            <a:ext cx="7392336"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378" t="17029" r="60320" b="13204"/>
          <a:stretch/>
        </p:blipFill>
        <p:spPr bwMode="auto">
          <a:xfrm>
            <a:off x="5546005" y="4645449"/>
            <a:ext cx="7128595" cy="477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92010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Riffle Beetle | Coleo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Riffle Beetle | </a:t>
            </a:r>
            <a:r>
              <a:rPr sz="5000" b="1" dirty="0"/>
              <a:t>Coleoptera</a:t>
            </a:r>
          </a:p>
        </p:txBody>
      </p:sp>
      <p:pic>
        <p:nvPicPr>
          <p:cNvPr id="452" name="Picture 9" descr="Picture 9"/>
          <p:cNvPicPr>
            <a:picLocks noChangeAspect="1"/>
          </p:cNvPicPr>
          <p:nvPr/>
        </p:nvPicPr>
        <p:blipFill>
          <a:blip r:embed="rId3"/>
          <a:stretch>
            <a:fillRect/>
          </a:stretch>
        </p:blipFill>
        <p:spPr>
          <a:xfrm>
            <a:off x="1485706" y="2850863"/>
            <a:ext cx="1840549" cy="2268380"/>
          </a:xfrm>
          <a:prstGeom prst="rect">
            <a:avLst/>
          </a:prstGeom>
          <a:ln w="12700">
            <a:miter lim="400000"/>
          </a:ln>
        </p:spPr>
      </p:pic>
      <p:pic>
        <p:nvPicPr>
          <p:cNvPr id="453" name="Picture 11" descr="Picture 11"/>
          <p:cNvPicPr>
            <a:picLocks noChangeAspect="1"/>
          </p:cNvPicPr>
          <p:nvPr/>
        </p:nvPicPr>
        <p:blipFill>
          <a:blip r:embed="rId4"/>
          <a:stretch>
            <a:fillRect/>
          </a:stretch>
        </p:blipFill>
        <p:spPr>
          <a:xfrm>
            <a:off x="8489529" y="3007248"/>
            <a:ext cx="587376" cy="2247901"/>
          </a:xfrm>
          <a:prstGeom prst="rect">
            <a:avLst/>
          </a:prstGeom>
          <a:ln w="12700">
            <a:miter lim="400000"/>
          </a:ln>
        </p:spPr>
      </p:pic>
      <p:sp>
        <p:nvSpPr>
          <p:cNvPr id="454" name="TextBox 1"/>
          <p:cNvSpPr txBox="1"/>
          <p:nvPr/>
        </p:nvSpPr>
        <p:spPr>
          <a:xfrm>
            <a:off x="7298011" y="5689676"/>
            <a:ext cx="4571491" cy="219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defRPr sz="2200">
                <a:latin typeface="Helvetica"/>
                <a:ea typeface="Helvetica"/>
                <a:cs typeface="Helvetica"/>
                <a:sym typeface="Helvetica"/>
              </a:defRPr>
            </a:pPr>
            <a:r>
              <a:t>Larvae</a:t>
            </a:r>
            <a:endParaRPr>
              <a:solidFill>
                <a:srgbClr val="FFFFFF"/>
              </a:solidFill>
            </a:endParaRPr>
          </a:p>
          <a:p>
            <a:pPr marL="285750" indent="-285750" algn="l" defTabSz="914400">
              <a:spcBef>
                <a:spcPts val="1000"/>
              </a:spcBef>
              <a:buSzPct val="100000"/>
              <a:buChar char="-"/>
              <a:defRPr sz="2200" b="0">
                <a:latin typeface="Helvetica"/>
                <a:ea typeface="Helvetica"/>
                <a:cs typeface="Helvetica"/>
                <a:sym typeface="Helvetica"/>
              </a:defRPr>
            </a:pPr>
            <a:r>
              <a:t>Usually no lateral abdominal gills. If gills present, then 4 hooks clustered on segment 10</a:t>
            </a:r>
            <a:endParaRPr>
              <a:solidFill>
                <a:srgbClr val="FFFFFF"/>
              </a:solidFill>
            </a:endParaRPr>
          </a:p>
          <a:p>
            <a:pPr marL="285750" indent="-285750" algn="l" defTabSz="914400">
              <a:spcBef>
                <a:spcPts val="1000"/>
              </a:spcBef>
              <a:buSzPct val="100000"/>
              <a:buChar char="-"/>
              <a:defRPr sz="2200" b="0">
                <a:latin typeface="Helvetica"/>
                <a:ea typeface="Helvetica"/>
                <a:cs typeface="Helvetica"/>
                <a:sym typeface="Helvetica"/>
              </a:defRPr>
            </a:pPr>
            <a:r>
              <a:t>Thoracic legs, each usually with 4 or 5 segments, and 1 or 2 claws</a:t>
            </a:r>
          </a:p>
        </p:txBody>
      </p:sp>
      <p:pic>
        <p:nvPicPr>
          <p:cNvPr id="455" name="coleoptera.elmidae.dubiraphia.adult.dorsal.png" descr="coleoptera.elmidae.dubiraphia.adult.dorsal.png"/>
          <p:cNvPicPr>
            <a:picLocks noChangeAspect="1"/>
          </p:cNvPicPr>
          <p:nvPr/>
        </p:nvPicPr>
        <p:blipFill>
          <a:blip r:embed="rId5"/>
          <a:stretch>
            <a:fillRect/>
          </a:stretch>
        </p:blipFill>
        <p:spPr>
          <a:xfrm rot="5400000">
            <a:off x="2912460" y="3012536"/>
            <a:ext cx="3569631" cy="1945033"/>
          </a:xfrm>
          <a:prstGeom prst="rect">
            <a:avLst/>
          </a:prstGeom>
          <a:ln w="12700">
            <a:miter lim="400000"/>
          </a:ln>
        </p:spPr>
      </p:pic>
      <p:pic>
        <p:nvPicPr>
          <p:cNvPr id="456" name="coleoptera.elmidae.stenelmis.larva.lateral.png" descr="coleoptera.elmidae.stenelmis.larva.lateral.png"/>
          <p:cNvPicPr>
            <a:picLocks noChangeAspect="1"/>
          </p:cNvPicPr>
          <p:nvPr/>
        </p:nvPicPr>
        <p:blipFill>
          <a:blip r:embed="rId6"/>
          <a:stretch>
            <a:fillRect/>
          </a:stretch>
        </p:blipFill>
        <p:spPr>
          <a:xfrm rot="5400000">
            <a:off x="8540397" y="3037849"/>
            <a:ext cx="3384831" cy="1894408"/>
          </a:xfrm>
          <a:prstGeom prst="rect">
            <a:avLst/>
          </a:prstGeom>
          <a:ln w="12700">
            <a:miter lim="400000"/>
          </a:ln>
        </p:spPr>
      </p:pic>
      <p:sp>
        <p:nvSpPr>
          <p:cNvPr id="457" name="TextBox 1"/>
          <p:cNvSpPr txBox="1"/>
          <p:nvPr/>
        </p:nvSpPr>
        <p:spPr>
          <a:xfrm>
            <a:off x="1273052" y="5689676"/>
            <a:ext cx="4571491" cy="245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defRPr sz="2200">
                <a:latin typeface="Helvetica"/>
                <a:ea typeface="Helvetica"/>
                <a:cs typeface="Helvetica"/>
                <a:sym typeface="Helvetica"/>
              </a:defRPr>
            </a:pPr>
            <a:r>
              <a:t>Adult</a:t>
            </a:r>
            <a:endParaRPr>
              <a:solidFill>
                <a:srgbClr val="FFFFFF"/>
              </a:solidFill>
            </a:endParaRPr>
          </a:p>
          <a:p>
            <a:pPr marL="285750" indent="-285750" algn="l" defTabSz="914400">
              <a:spcBef>
                <a:spcPts val="1000"/>
              </a:spcBef>
              <a:buSzPct val="100000"/>
              <a:buChar char="-"/>
              <a:defRPr sz="2200" b="0">
                <a:latin typeface="Helvetica"/>
                <a:ea typeface="Helvetica"/>
                <a:cs typeface="Helvetica"/>
                <a:sym typeface="Helvetica"/>
              </a:defRPr>
            </a:pPr>
            <a:r>
              <a:t>Body small, usually ovular</a:t>
            </a:r>
            <a:endParaRPr>
              <a:solidFill>
                <a:srgbClr val="FFFFFF"/>
              </a:solidFill>
            </a:endParaRPr>
          </a:p>
          <a:p>
            <a:pPr marL="285750" indent="-285750" algn="l" defTabSz="914400">
              <a:spcBef>
                <a:spcPts val="1000"/>
              </a:spcBef>
              <a:buSzPct val="100000"/>
              <a:buChar char="-"/>
              <a:defRPr sz="2200" b="0">
                <a:latin typeface="Helvetica"/>
                <a:ea typeface="Helvetica"/>
                <a:cs typeface="Helvetica"/>
                <a:sym typeface="Helvetica"/>
              </a:defRPr>
            </a:pPr>
            <a:r>
              <a:t>Legs are long</a:t>
            </a:r>
          </a:p>
          <a:p>
            <a:pPr marL="285750" indent="-285750" algn="l" defTabSz="914400">
              <a:spcBef>
                <a:spcPts val="1000"/>
              </a:spcBef>
              <a:buSzPct val="100000"/>
              <a:buChar char="-"/>
              <a:defRPr sz="2200" b="0">
                <a:latin typeface="Helvetica"/>
                <a:ea typeface="Helvetica"/>
                <a:cs typeface="Helvetica"/>
                <a:sym typeface="Helvetica"/>
              </a:defRPr>
            </a:pPr>
            <a:r>
              <a:t>Antennae usually slender</a:t>
            </a:r>
          </a:p>
          <a:p>
            <a:pPr marL="285750" indent="-285750" algn="l" defTabSz="914400">
              <a:spcBef>
                <a:spcPts val="1000"/>
              </a:spcBef>
              <a:buSzPct val="100000"/>
              <a:buChar char="-"/>
              <a:defRPr sz="2200" b="0">
                <a:latin typeface="Helvetica"/>
                <a:ea typeface="Helvetica"/>
                <a:cs typeface="Helvetica"/>
                <a:sym typeface="Helvetica"/>
              </a:defRPr>
            </a:pPr>
            <a:r>
              <a:t>Do </a:t>
            </a:r>
            <a:r>
              <a:rPr u="sng"/>
              <a:t>not</a:t>
            </a:r>
            <a:r>
              <a:t> swim on surface; found under water</a:t>
            </a:r>
          </a:p>
        </p:txBody>
      </p:sp>
      <p:sp>
        <p:nvSpPr>
          <p:cNvPr id="458" name="Includes adults and larvae…"/>
          <p:cNvSpPr txBox="1"/>
          <p:nvPr/>
        </p:nvSpPr>
        <p:spPr>
          <a:xfrm>
            <a:off x="3675722" y="1482297"/>
            <a:ext cx="5527447"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42899" indent="-342899" algn="l" defTabSz="914400">
              <a:buSzPct val="100000"/>
              <a:buFont typeface="Arial"/>
              <a:buChar char="•"/>
              <a:defRPr sz="1900" b="0">
                <a:latin typeface="Helvetica"/>
                <a:ea typeface="Helvetica"/>
                <a:cs typeface="Helvetica"/>
                <a:sym typeface="Helvetica"/>
              </a:defRPr>
            </a:pPr>
            <a:r>
              <a:t>Includes </a:t>
            </a:r>
            <a:r>
              <a:rPr b="1"/>
              <a:t>adults </a:t>
            </a:r>
            <a:r>
              <a:rPr u="sng"/>
              <a:t>and</a:t>
            </a:r>
            <a:r>
              <a:rPr b="1"/>
              <a:t> larvae</a:t>
            </a:r>
            <a:endParaRPr>
              <a:solidFill>
                <a:srgbClr val="FFFFFF"/>
              </a:solidFill>
            </a:endParaRPr>
          </a:p>
          <a:p>
            <a:pPr marL="342899" indent="-342899" algn="l" defTabSz="914400">
              <a:buSzPct val="100000"/>
              <a:buFont typeface="Arial"/>
              <a:buChar char="•"/>
              <a:defRPr sz="1900" b="0">
                <a:latin typeface="Helvetica"/>
                <a:ea typeface="Helvetica"/>
                <a:cs typeface="Helvetica"/>
                <a:sym typeface="Helvetica"/>
              </a:defRPr>
            </a:pPr>
            <a:r>
              <a:t>Measure approximately </a:t>
            </a:r>
            <a:r>
              <a:rPr b="1"/>
              <a:t>1/16 to ¼ inch </a:t>
            </a:r>
            <a:r>
              <a:t>in length</a:t>
            </a:r>
          </a:p>
        </p:txBody>
      </p:sp>
      <p:sp>
        <p:nvSpPr>
          <p:cNvPr id="459" name="Similar to Caddisfly, Midge Fly"/>
          <p:cNvSpPr txBox="1"/>
          <p:nvPr/>
        </p:nvSpPr>
        <p:spPr>
          <a:xfrm>
            <a:off x="4661758" y="8587623"/>
            <a:ext cx="3681284"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Caddisfly, Midge Fly</a:t>
            </a:r>
          </a:p>
        </p:txBody>
      </p:sp>
      <p:sp>
        <p:nvSpPr>
          <p:cNvPr id="460" name="Rectangle 1"/>
          <p:cNvSpPr txBox="1"/>
          <p:nvPr/>
        </p:nvSpPr>
        <p:spPr>
          <a:xfrm>
            <a:off x="9745174" y="1252914"/>
            <a:ext cx="1408322"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(Elmidae)</a:t>
            </a:r>
          </a:p>
        </p:txBody>
      </p:sp>
      <p:sp>
        <p:nvSpPr>
          <p:cNvPr id="461"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1:</a:t>
            </a:r>
            <a:r>
              <a:rPr b="1"/>
              <a:t> Pollution Sensitive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coleoptera.elmidae.stenelmis.larva.lateral.png" descr="coleoptera.elmidae.stenelmis.larva.lateral.png"/>
          <p:cNvPicPr>
            <a:picLocks noChangeAspect="1"/>
          </p:cNvPicPr>
          <p:nvPr/>
        </p:nvPicPr>
        <p:blipFill>
          <a:blip r:embed="rId3"/>
          <a:stretch>
            <a:fillRect/>
          </a:stretch>
        </p:blipFill>
        <p:spPr>
          <a:xfrm rot="5400000">
            <a:off x="-428955" y="3565618"/>
            <a:ext cx="6047012" cy="3384365"/>
          </a:xfrm>
          <a:prstGeom prst="rect">
            <a:avLst/>
          </a:prstGeom>
          <a:ln w="12700">
            <a:miter lim="400000"/>
          </a:ln>
        </p:spPr>
      </p:pic>
      <p:pic>
        <p:nvPicPr>
          <p:cNvPr id="467" name="trichoptera.glossosomatidae.glossosoma.lateral.png" descr="trichoptera.glossosomatidae.glossosoma.lateral.png"/>
          <p:cNvPicPr>
            <a:picLocks noChangeAspect="1"/>
          </p:cNvPicPr>
          <p:nvPr/>
        </p:nvPicPr>
        <p:blipFill>
          <a:blip r:embed="rId4"/>
          <a:stretch>
            <a:fillRect/>
          </a:stretch>
        </p:blipFill>
        <p:spPr>
          <a:xfrm rot="5400000">
            <a:off x="4337183" y="3276941"/>
            <a:ext cx="6204158" cy="4222276"/>
          </a:xfrm>
          <a:prstGeom prst="rect">
            <a:avLst/>
          </a:prstGeom>
          <a:ln w="12700">
            <a:miter lim="400000"/>
          </a:ln>
        </p:spPr>
      </p:pic>
      <p:sp>
        <p:nvSpPr>
          <p:cNvPr id="468"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1:</a:t>
            </a:r>
            <a:r>
              <a:rPr b="1"/>
              <a:t> Pollution Sensitive</a:t>
            </a:r>
          </a:p>
        </p:txBody>
      </p:sp>
      <p:sp>
        <p:nvSpPr>
          <p:cNvPr id="15" name="Riffle Beetles vs. Caddisflies"/>
          <p:cNvSpPr txBox="1">
            <a:spLocks/>
          </p:cNvSpPr>
          <p:nvPr/>
        </p:nvSpPr>
        <p:spPr>
          <a:xfrm>
            <a:off x="499996" y="123762"/>
            <a:ext cx="12004808" cy="137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584200" latinLnBrk="0">
              <a:lnSpc>
                <a:spcPct val="100000"/>
              </a:lnSpc>
              <a:spcBef>
                <a:spcPts val="0"/>
              </a:spcBef>
              <a:spcAft>
                <a:spcPts val="0"/>
              </a:spcAft>
              <a:buClrTx/>
              <a:buSzTx/>
              <a:buFontTx/>
              <a:buNone/>
              <a:tabLst/>
              <a:defRPr sz="6000" b="0" i="0" u="none" strike="noStrike" cap="none" spc="0" baseline="0">
                <a:solidFill>
                  <a:srgbClr val="000000"/>
                </a:solidFill>
                <a:uFillTx/>
                <a:latin typeface="Helvetica"/>
                <a:ea typeface="Helvetica"/>
                <a:cs typeface="Helvetica"/>
                <a:sym typeface="Helvetica"/>
              </a:defRPr>
            </a:lvl1pPr>
            <a:lvl2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2pPr>
            <a:lvl3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3pPr>
            <a:lvl4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4pPr>
            <a:lvl5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5pPr>
            <a:lvl6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6pPr>
            <a:lvl7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7pPr>
            <a:lvl8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8pPr>
            <a:lvl9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9pPr>
          </a:lstStyle>
          <a:p>
            <a:pPr hangingPunct="1"/>
            <a:r>
              <a:rPr lang="en-US" sz="3600" b="1" dirty="0"/>
              <a:t>Riffle</a:t>
            </a:r>
            <a:r>
              <a:rPr lang="en-US" sz="3600" dirty="0"/>
              <a:t> </a:t>
            </a:r>
            <a:r>
              <a:rPr lang="en-US" sz="3600" b="1" dirty="0"/>
              <a:t>Beetles</a:t>
            </a:r>
            <a:r>
              <a:rPr lang="en-US" sz="3600" dirty="0"/>
              <a:t> vs. </a:t>
            </a:r>
            <a:r>
              <a:rPr lang="en-US" sz="3600" b="1" dirty="0"/>
              <a:t>Caddisflies</a:t>
            </a:r>
            <a:r>
              <a:rPr lang="en-US" sz="3600" dirty="0"/>
              <a:t> Vs. Other </a:t>
            </a:r>
            <a:r>
              <a:rPr lang="en-US" sz="3600" b="1" dirty="0"/>
              <a:t>Beetle</a:t>
            </a:r>
            <a:r>
              <a:rPr lang="en-US" sz="3600" dirty="0"/>
              <a:t> </a:t>
            </a:r>
            <a:r>
              <a:rPr lang="en-US" sz="3600" b="1" dirty="0"/>
              <a:t>Larvae</a:t>
            </a:r>
          </a:p>
        </p:txBody>
      </p:sp>
      <p:pic>
        <p:nvPicPr>
          <p:cNvPr id="16" name="Picture 2" descr="C:\Users\tmuenz\Desktop\macro.org\Images.Macros\25 percent\coleoptera.ptilodactylidae.anchytarsus.lateral 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02960">
            <a:off x="8058344" y="3804523"/>
            <a:ext cx="6793447" cy="329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97112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coleoptera.elmidae.stenelmis.larva.lateral.png" descr="coleoptera.elmidae.stenelmis.larva.lateral.png"/>
          <p:cNvPicPr>
            <a:picLocks noChangeAspect="1"/>
          </p:cNvPicPr>
          <p:nvPr/>
        </p:nvPicPr>
        <p:blipFill>
          <a:blip r:embed="rId3"/>
          <a:stretch>
            <a:fillRect/>
          </a:stretch>
        </p:blipFill>
        <p:spPr>
          <a:xfrm rot="5400000">
            <a:off x="-428955" y="3565618"/>
            <a:ext cx="6047012" cy="3384365"/>
          </a:xfrm>
          <a:prstGeom prst="rect">
            <a:avLst/>
          </a:prstGeom>
          <a:ln w="12700">
            <a:miter lim="400000"/>
          </a:ln>
        </p:spPr>
      </p:pic>
      <p:pic>
        <p:nvPicPr>
          <p:cNvPr id="467" name="trichoptera.glossosomatidae.glossosoma.lateral.png" descr="trichoptera.glossosomatidae.glossosoma.lateral.png"/>
          <p:cNvPicPr>
            <a:picLocks noChangeAspect="1"/>
          </p:cNvPicPr>
          <p:nvPr/>
        </p:nvPicPr>
        <p:blipFill>
          <a:blip r:embed="rId4"/>
          <a:stretch>
            <a:fillRect/>
          </a:stretch>
        </p:blipFill>
        <p:spPr>
          <a:xfrm rot="5400000">
            <a:off x="4337183" y="3276941"/>
            <a:ext cx="6204158" cy="4222276"/>
          </a:xfrm>
          <a:prstGeom prst="rect">
            <a:avLst/>
          </a:prstGeom>
          <a:ln w="12700">
            <a:miter lim="400000"/>
          </a:ln>
        </p:spPr>
      </p:pic>
      <p:sp>
        <p:nvSpPr>
          <p:cNvPr id="468"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1:</a:t>
            </a:r>
            <a:r>
              <a:rPr b="1"/>
              <a:t> Pollution Sensitive</a:t>
            </a:r>
          </a:p>
        </p:txBody>
      </p:sp>
      <p:sp>
        <p:nvSpPr>
          <p:cNvPr id="6" name="Line 2119"/>
          <p:cNvSpPr/>
          <p:nvPr/>
        </p:nvSpPr>
        <p:spPr>
          <a:xfrm flipH="1">
            <a:off x="3788482" y="3135056"/>
            <a:ext cx="688539" cy="688539"/>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7" name="Line 2119"/>
          <p:cNvSpPr/>
          <p:nvPr/>
        </p:nvSpPr>
        <p:spPr>
          <a:xfrm flipH="1">
            <a:off x="8173108" y="2286000"/>
            <a:ext cx="539091" cy="343828"/>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8" name="Text Box 2120"/>
          <p:cNvSpPr txBox="1"/>
          <p:nvPr/>
        </p:nvSpPr>
        <p:spPr>
          <a:xfrm>
            <a:off x="3558991" y="2234294"/>
            <a:ext cx="2043307"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Body “harden” (sclerites) along all segments</a:t>
            </a:r>
            <a:endParaRPr dirty="0"/>
          </a:p>
        </p:txBody>
      </p:sp>
      <p:sp>
        <p:nvSpPr>
          <p:cNvPr id="9" name="Text Box 2120"/>
          <p:cNvSpPr txBox="1"/>
          <p:nvPr/>
        </p:nvSpPr>
        <p:spPr>
          <a:xfrm>
            <a:off x="8908336" y="1525161"/>
            <a:ext cx="174194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Body “soft” (fleshy) along all segments</a:t>
            </a:r>
            <a:endParaRPr dirty="0"/>
          </a:p>
        </p:txBody>
      </p:sp>
      <p:sp>
        <p:nvSpPr>
          <p:cNvPr id="10" name="Line 2119"/>
          <p:cNvSpPr/>
          <p:nvPr/>
        </p:nvSpPr>
        <p:spPr>
          <a:xfrm flipH="1" flipV="1">
            <a:off x="1320799" y="7010399"/>
            <a:ext cx="522746" cy="469152"/>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11" name="Text Box 2120"/>
          <p:cNvSpPr txBox="1"/>
          <p:nvPr/>
        </p:nvSpPr>
        <p:spPr>
          <a:xfrm>
            <a:off x="447669" y="6199432"/>
            <a:ext cx="174194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Covering over gills and pair of claws</a:t>
            </a:r>
            <a:endParaRPr dirty="0"/>
          </a:p>
        </p:txBody>
      </p:sp>
      <p:sp>
        <p:nvSpPr>
          <p:cNvPr id="12" name="Text Box 2120"/>
          <p:cNvSpPr txBox="1"/>
          <p:nvPr/>
        </p:nvSpPr>
        <p:spPr>
          <a:xfrm>
            <a:off x="4667308" y="5890167"/>
            <a:ext cx="174194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Exposed pair of claws</a:t>
            </a:r>
            <a:endParaRPr dirty="0"/>
          </a:p>
        </p:txBody>
      </p:sp>
      <p:sp>
        <p:nvSpPr>
          <p:cNvPr id="13" name="Line 2119"/>
          <p:cNvSpPr/>
          <p:nvPr/>
        </p:nvSpPr>
        <p:spPr>
          <a:xfrm flipH="1" flipV="1">
            <a:off x="5258028" y="6559648"/>
            <a:ext cx="688539" cy="545637"/>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15" name="Riffle Beetles vs. Caddisflies"/>
          <p:cNvSpPr txBox="1">
            <a:spLocks/>
          </p:cNvSpPr>
          <p:nvPr/>
        </p:nvSpPr>
        <p:spPr>
          <a:xfrm>
            <a:off x="499996" y="123762"/>
            <a:ext cx="12004808" cy="137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584200" latinLnBrk="0">
              <a:lnSpc>
                <a:spcPct val="100000"/>
              </a:lnSpc>
              <a:spcBef>
                <a:spcPts val="0"/>
              </a:spcBef>
              <a:spcAft>
                <a:spcPts val="0"/>
              </a:spcAft>
              <a:buClrTx/>
              <a:buSzTx/>
              <a:buFontTx/>
              <a:buNone/>
              <a:tabLst/>
              <a:defRPr sz="6000" b="0" i="0" u="none" strike="noStrike" cap="none" spc="0" baseline="0">
                <a:solidFill>
                  <a:srgbClr val="000000"/>
                </a:solidFill>
                <a:uFillTx/>
                <a:latin typeface="Helvetica"/>
                <a:ea typeface="Helvetica"/>
                <a:cs typeface="Helvetica"/>
                <a:sym typeface="Helvetica"/>
              </a:defRPr>
            </a:lvl1pPr>
            <a:lvl2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2pPr>
            <a:lvl3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3pPr>
            <a:lvl4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4pPr>
            <a:lvl5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5pPr>
            <a:lvl6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6pPr>
            <a:lvl7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7pPr>
            <a:lvl8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8pPr>
            <a:lvl9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9pPr>
          </a:lstStyle>
          <a:p>
            <a:pPr hangingPunct="1"/>
            <a:r>
              <a:rPr lang="en-US" sz="3600" b="1" dirty="0"/>
              <a:t>Riffle Beetles</a:t>
            </a:r>
            <a:r>
              <a:rPr lang="en-US" sz="3600" dirty="0"/>
              <a:t> vs. </a:t>
            </a:r>
            <a:r>
              <a:rPr lang="en-US" sz="3600" b="1" dirty="0"/>
              <a:t>Caddisflies </a:t>
            </a:r>
            <a:r>
              <a:rPr lang="en-US" sz="3600" dirty="0"/>
              <a:t>Vs. Other </a:t>
            </a:r>
            <a:r>
              <a:rPr lang="en-US" sz="3600" b="1" dirty="0"/>
              <a:t>Beetle</a:t>
            </a:r>
            <a:r>
              <a:rPr lang="en-US" sz="3600" dirty="0"/>
              <a:t> </a:t>
            </a:r>
            <a:r>
              <a:rPr lang="en-US" sz="3600" b="1" dirty="0"/>
              <a:t>Larvae</a:t>
            </a:r>
          </a:p>
        </p:txBody>
      </p:sp>
      <p:pic>
        <p:nvPicPr>
          <p:cNvPr id="16" name="Picture 2" descr="C:\Users\tmuenz\Desktop\macro.org\Images.Macros\25 percent\coleoptera.ptilodactylidae.anchytarsus.lateral 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02960">
            <a:off x="8058344" y="3804523"/>
            <a:ext cx="6793447" cy="3294586"/>
          </a:xfrm>
          <a:prstGeom prst="rect">
            <a:avLst/>
          </a:prstGeom>
          <a:noFill/>
          <a:extLst>
            <a:ext uri="{909E8E84-426E-40DD-AFC4-6F175D3DCCD1}">
              <a14:hiddenFill xmlns:a14="http://schemas.microsoft.com/office/drawing/2010/main">
                <a:solidFill>
                  <a:srgbClr val="FFFFFF"/>
                </a:solidFill>
              </a14:hiddenFill>
            </a:ext>
          </a:extLst>
        </p:spPr>
      </p:pic>
      <p:sp>
        <p:nvSpPr>
          <p:cNvPr id="17" name="Line 2119"/>
          <p:cNvSpPr/>
          <p:nvPr/>
        </p:nvSpPr>
        <p:spPr>
          <a:xfrm>
            <a:off x="10429060" y="2234294"/>
            <a:ext cx="442444" cy="510573"/>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Tree>
    <p:extLst>
      <p:ext uri="{BB962C8B-B14F-4D97-AF65-F5344CB8AC3E}">
        <p14:creationId xmlns:p14="http://schemas.microsoft.com/office/powerpoint/2010/main" val="79748991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Watersnipe Fly Larva | Di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err="1"/>
              <a:t>Watersnipe</a:t>
            </a:r>
            <a:r>
              <a:rPr sz="5000" dirty="0"/>
              <a:t> Fly Larva | </a:t>
            </a:r>
            <a:r>
              <a:rPr lang="en-US" sz="5000" b="1" dirty="0" err="1"/>
              <a:t>Diptera</a:t>
            </a:r>
            <a:endParaRPr sz="5000" b="1" dirty="0"/>
          </a:p>
        </p:txBody>
      </p:sp>
      <p:sp>
        <p:nvSpPr>
          <p:cNvPr id="475" name="TextBox 1"/>
          <p:cNvSpPr txBox="1"/>
          <p:nvPr/>
        </p:nvSpPr>
        <p:spPr>
          <a:xfrm>
            <a:off x="1201775" y="2735579"/>
            <a:ext cx="5251894" cy="324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Measure ¼ -1 inches in length</a:t>
            </a:r>
          </a:p>
          <a:p>
            <a:pPr marL="342899" indent="-342899" algn="l" defTabSz="914400">
              <a:spcBef>
                <a:spcPts val="1000"/>
              </a:spcBef>
              <a:buSzPct val="100000"/>
              <a:buChar char="-"/>
              <a:defRPr sz="2200" b="0">
                <a:latin typeface="Helvetica"/>
                <a:ea typeface="Helvetica"/>
                <a:cs typeface="Helvetica"/>
                <a:sym typeface="Helvetica"/>
              </a:defRPr>
            </a:pPr>
            <a:r>
              <a:t>Mostly cylindrical, with the front tapering to a cone-shaped point</a:t>
            </a:r>
          </a:p>
          <a:p>
            <a:pPr marL="342899" indent="-342899" algn="l" defTabSz="914400">
              <a:spcBef>
                <a:spcPts val="1000"/>
              </a:spcBef>
              <a:buSzPct val="100000"/>
              <a:buChar char="-"/>
              <a:defRPr sz="2200" b="0">
                <a:latin typeface="Helvetica"/>
                <a:ea typeface="Helvetica"/>
                <a:cs typeface="Helvetica"/>
                <a:sym typeface="Helvetica"/>
              </a:defRPr>
            </a:pPr>
            <a:r>
              <a:t>Pale brown to green color</a:t>
            </a:r>
          </a:p>
          <a:p>
            <a:pPr marL="342899" indent="-342899" algn="l" defTabSz="914400">
              <a:spcBef>
                <a:spcPts val="1000"/>
              </a:spcBef>
              <a:buSzPct val="100000"/>
              <a:buChar char="-"/>
              <a:defRPr sz="2200" b="0">
                <a:latin typeface="Helvetica"/>
                <a:ea typeface="Helvetica"/>
                <a:cs typeface="Helvetica"/>
                <a:sym typeface="Helvetica"/>
              </a:defRPr>
            </a:pPr>
            <a:r>
              <a:t>Larva have a number of mostly paired caterpillar-like prolegs</a:t>
            </a:r>
          </a:p>
          <a:p>
            <a:pPr marL="342899" indent="-342899" algn="l" defTabSz="914400">
              <a:spcBef>
                <a:spcPts val="1000"/>
              </a:spcBef>
              <a:buSzPct val="100000"/>
              <a:buChar char="-"/>
              <a:defRPr sz="2200" b="0">
                <a:latin typeface="Helvetica"/>
                <a:ea typeface="Helvetica"/>
                <a:cs typeface="Helvetica"/>
                <a:sym typeface="Helvetica"/>
              </a:defRPr>
            </a:pPr>
            <a:r>
              <a:t>Two stout, pointed tails with feathery hairs at back end</a:t>
            </a:r>
          </a:p>
        </p:txBody>
      </p:sp>
      <p:grpSp>
        <p:nvGrpSpPr>
          <p:cNvPr id="2" name="Group 1"/>
          <p:cNvGrpSpPr/>
          <p:nvPr/>
        </p:nvGrpSpPr>
        <p:grpSpPr>
          <a:xfrm>
            <a:off x="6725122" y="1610788"/>
            <a:ext cx="6022158" cy="6873698"/>
            <a:chOff x="6725122" y="1610788"/>
            <a:chExt cx="6022158" cy="6873698"/>
          </a:xfrm>
        </p:grpSpPr>
        <p:pic>
          <p:nvPicPr>
            <p:cNvPr id="473" name="diptera.athericidae.atherix.dorsal.png" descr="diptera.athericidae.atherix.dorsal.png"/>
            <p:cNvPicPr>
              <a:picLocks noChangeAspect="1"/>
            </p:cNvPicPr>
            <p:nvPr/>
          </p:nvPicPr>
          <p:blipFill>
            <a:blip r:embed="rId3"/>
            <a:stretch>
              <a:fillRect/>
            </a:stretch>
          </p:blipFill>
          <p:spPr>
            <a:xfrm rot="5400000">
              <a:off x="5644594" y="4127961"/>
              <a:ext cx="6873698" cy="1839351"/>
            </a:xfrm>
            <a:prstGeom prst="rect">
              <a:avLst/>
            </a:prstGeom>
            <a:ln w="12700">
              <a:miter lim="400000"/>
            </a:ln>
          </p:spPr>
        </p:pic>
        <p:sp>
          <p:nvSpPr>
            <p:cNvPr id="474" name="Rectangle 1"/>
            <p:cNvSpPr txBox="1"/>
            <p:nvPr/>
          </p:nvSpPr>
          <p:spPr>
            <a:xfrm>
              <a:off x="10254793" y="5662884"/>
              <a:ext cx="1832035"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(Athericidae)</a:t>
              </a:r>
            </a:p>
          </p:txBody>
        </p:sp>
        <p:sp>
          <p:nvSpPr>
            <p:cNvPr id="476" name="Line 2119"/>
            <p:cNvSpPr/>
            <p:nvPr/>
          </p:nvSpPr>
          <p:spPr>
            <a:xfrm flipH="1">
              <a:off x="7979838" y="1959963"/>
              <a:ext cx="688539" cy="688539"/>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477" name="Text Box 2120"/>
            <p:cNvSpPr txBox="1"/>
            <p:nvPr/>
          </p:nvSpPr>
          <p:spPr>
            <a:xfrm>
              <a:off x="6725122" y="2644036"/>
              <a:ext cx="1741946"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dirty="0"/>
                <a:t>Front of body tapered to a point</a:t>
              </a:r>
            </a:p>
          </p:txBody>
        </p:sp>
        <p:sp>
          <p:nvSpPr>
            <p:cNvPr id="478" name="Text Box 2110"/>
            <p:cNvSpPr txBox="1"/>
            <p:nvPr/>
          </p:nvSpPr>
          <p:spPr>
            <a:xfrm>
              <a:off x="9861398" y="3441141"/>
              <a:ext cx="266700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t>Paired, caterpillar-like prolegs</a:t>
              </a:r>
            </a:p>
          </p:txBody>
        </p:sp>
        <p:sp>
          <p:nvSpPr>
            <p:cNvPr id="479" name="Line 2115"/>
            <p:cNvSpPr/>
            <p:nvPr/>
          </p:nvSpPr>
          <p:spPr>
            <a:xfrm flipH="1">
              <a:off x="9712965" y="4044477"/>
              <a:ext cx="347664" cy="305008"/>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480" name="Text Box 2118"/>
            <p:cNvSpPr txBox="1"/>
            <p:nvPr/>
          </p:nvSpPr>
          <p:spPr>
            <a:xfrm>
              <a:off x="10128247" y="6930094"/>
              <a:ext cx="2619033"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defTabSz="914400">
                <a:spcBef>
                  <a:spcPts val="900"/>
                </a:spcBef>
                <a:defRPr sz="1800">
                  <a:solidFill>
                    <a:srgbClr val="21B7E8"/>
                  </a:solidFill>
                  <a:latin typeface="Helvetica"/>
                  <a:ea typeface="Helvetica"/>
                  <a:cs typeface="Helvetica"/>
                  <a:sym typeface="Helvetica"/>
                </a:defRPr>
              </a:pPr>
              <a:r>
                <a:rPr dirty="0"/>
                <a:t>Two pointed tails </a:t>
              </a:r>
              <a:br>
                <a:rPr dirty="0"/>
              </a:br>
              <a:r>
                <a:rPr dirty="0"/>
                <a:t>with feathery hairs at back end</a:t>
              </a:r>
            </a:p>
          </p:txBody>
        </p:sp>
        <p:sp>
          <p:nvSpPr>
            <p:cNvPr id="481" name="Line 2111"/>
            <p:cNvSpPr/>
            <p:nvPr/>
          </p:nvSpPr>
          <p:spPr>
            <a:xfrm flipV="1">
              <a:off x="9414966" y="7542667"/>
              <a:ext cx="645664" cy="305008"/>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grpSp>
      <p:sp>
        <p:nvSpPr>
          <p:cNvPr id="482" name="Similar to Crane Fly, Midge Fly"/>
          <p:cNvSpPr txBox="1"/>
          <p:nvPr/>
        </p:nvSpPr>
        <p:spPr>
          <a:xfrm>
            <a:off x="2578101" y="8565842"/>
            <a:ext cx="8294042" cy="425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100">
                <a:latin typeface="Helvetica"/>
                <a:ea typeface="Helvetica"/>
                <a:cs typeface="Helvetica"/>
                <a:sym typeface="Helvetica"/>
              </a:defRPr>
            </a:lvl1pPr>
          </a:lstStyle>
          <a:p>
            <a:r>
              <a:rPr dirty="0"/>
              <a:t>Similar to Crane Fly, Midge Fly</a:t>
            </a:r>
            <a:r>
              <a:rPr lang="en-US" dirty="0"/>
              <a:t> and other ‘True Flies’</a:t>
            </a:r>
            <a:endParaRPr dirty="0"/>
          </a:p>
        </p:txBody>
      </p:sp>
      <p:sp>
        <p:nvSpPr>
          <p:cNvPr id="483" name="Group 1: Pollution Sensitive"/>
          <p:cNvSpPr/>
          <p:nvPr/>
        </p:nvSpPr>
        <p:spPr>
          <a:xfrm>
            <a:off x="-16044" y="9082095"/>
            <a:ext cx="13036888" cy="667644"/>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1:</a:t>
            </a:r>
            <a:r>
              <a:rPr b="1"/>
              <a:t> Pollution Sensitive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Group 2 Taxa:  Somewhat Sensitive!"/>
          <p:cNvSpPr txBox="1">
            <a:spLocks noGrp="1"/>
          </p:cNvSpPr>
          <p:nvPr>
            <p:ph type="title"/>
          </p:nvPr>
        </p:nvSpPr>
        <p:spPr>
          <a:xfrm>
            <a:off x="499996" y="123762"/>
            <a:ext cx="12004808" cy="1372399"/>
          </a:xfrm>
          <a:prstGeom prst="rect">
            <a:avLst/>
          </a:prstGeom>
        </p:spPr>
        <p:txBody>
          <a:bodyPr>
            <a:normAutofit/>
          </a:bodyPr>
          <a:lstStyle/>
          <a:p>
            <a:pPr algn="ctr">
              <a:defRPr sz="5500"/>
            </a:pPr>
            <a:r>
              <a:rPr sz="5000" dirty="0">
                <a:solidFill>
                  <a:srgbClr val="7030A0"/>
                </a:solidFill>
              </a:rPr>
              <a:t>Group 2 Taxa:  </a:t>
            </a:r>
            <a:r>
              <a:rPr sz="5000" b="1" dirty="0">
                <a:solidFill>
                  <a:srgbClr val="7030A0"/>
                </a:solidFill>
              </a:rPr>
              <a:t>Somewhat Sensitive!</a:t>
            </a:r>
          </a:p>
        </p:txBody>
      </p:sp>
      <p:sp>
        <p:nvSpPr>
          <p:cNvPr id="488" name="TextBox 25"/>
          <p:cNvSpPr txBox="1"/>
          <p:nvPr/>
        </p:nvSpPr>
        <p:spPr>
          <a:xfrm>
            <a:off x="1012156" y="5707246"/>
            <a:ext cx="1419149"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defRPr sz="2100" b="0">
                <a:latin typeface="Century Gothic"/>
                <a:ea typeface="Century Gothic"/>
                <a:cs typeface="Century Gothic"/>
                <a:sym typeface="Century Gothic"/>
              </a:defRPr>
            </a:lvl1pPr>
          </a:lstStyle>
          <a:p>
            <a:r>
              <a:t>Dragonfly Nymph</a:t>
            </a:r>
          </a:p>
        </p:txBody>
      </p:sp>
      <p:sp>
        <p:nvSpPr>
          <p:cNvPr id="489" name="TextBox 26"/>
          <p:cNvSpPr txBox="1"/>
          <p:nvPr/>
        </p:nvSpPr>
        <p:spPr>
          <a:xfrm>
            <a:off x="3267187" y="5886469"/>
            <a:ext cx="1419149"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defTabSz="914400">
              <a:defRPr sz="2100" b="0">
                <a:latin typeface="Century Gothic"/>
                <a:ea typeface="Century Gothic"/>
                <a:cs typeface="Century Gothic"/>
                <a:sym typeface="Century Gothic"/>
              </a:defRPr>
            </a:pPr>
            <a:r>
              <a:t>Damselfly</a:t>
            </a:r>
            <a:endParaRPr>
              <a:solidFill>
                <a:srgbClr val="FFFFFF"/>
              </a:solidFill>
            </a:endParaRPr>
          </a:p>
          <a:p>
            <a:pPr algn="l" defTabSz="914400">
              <a:defRPr sz="2100" b="0">
                <a:latin typeface="Century Gothic"/>
                <a:ea typeface="Century Gothic"/>
                <a:cs typeface="Century Gothic"/>
                <a:sym typeface="Century Gothic"/>
              </a:defRPr>
            </a:pPr>
            <a:r>
              <a:t>Nymph</a:t>
            </a:r>
          </a:p>
        </p:txBody>
      </p:sp>
      <p:sp>
        <p:nvSpPr>
          <p:cNvPr id="490" name="TextBox 27"/>
          <p:cNvSpPr txBox="1"/>
          <p:nvPr/>
        </p:nvSpPr>
        <p:spPr>
          <a:xfrm>
            <a:off x="2815792" y="8646689"/>
            <a:ext cx="1129659"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t>Crayfish</a:t>
            </a:r>
          </a:p>
        </p:txBody>
      </p:sp>
      <p:sp>
        <p:nvSpPr>
          <p:cNvPr id="491" name="TextBox 28"/>
          <p:cNvSpPr txBox="1"/>
          <p:nvPr/>
        </p:nvSpPr>
        <p:spPr>
          <a:xfrm>
            <a:off x="6838729" y="3716427"/>
            <a:ext cx="2108297"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t>Crane Fly Larva</a:t>
            </a:r>
          </a:p>
        </p:txBody>
      </p:sp>
      <p:sp>
        <p:nvSpPr>
          <p:cNvPr id="492" name="TextBox 29"/>
          <p:cNvSpPr txBox="1"/>
          <p:nvPr/>
        </p:nvSpPr>
        <p:spPr>
          <a:xfrm>
            <a:off x="5506622" y="8660134"/>
            <a:ext cx="754352"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rPr dirty="0"/>
              <a:t>Scud</a:t>
            </a:r>
          </a:p>
        </p:txBody>
      </p:sp>
      <p:sp>
        <p:nvSpPr>
          <p:cNvPr id="493" name="TextBox 30"/>
          <p:cNvSpPr txBox="1"/>
          <p:nvPr/>
        </p:nvSpPr>
        <p:spPr>
          <a:xfrm>
            <a:off x="5364973" y="5896426"/>
            <a:ext cx="2270428"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t>Aquatic Sowbug</a:t>
            </a:r>
          </a:p>
        </p:txBody>
      </p:sp>
      <p:sp>
        <p:nvSpPr>
          <p:cNvPr id="494" name="TextBox 31"/>
          <p:cNvSpPr txBox="1"/>
          <p:nvPr/>
        </p:nvSpPr>
        <p:spPr>
          <a:xfrm>
            <a:off x="7438033" y="8421794"/>
            <a:ext cx="2598203"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2100" b="0">
                <a:latin typeface="Century Gothic"/>
                <a:ea typeface="Century Gothic"/>
                <a:cs typeface="Century Gothic"/>
                <a:sym typeface="Century Gothic"/>
              </a:defRPr>
            </a:pPr>
            <a:r>
              <a:rPr dirty="0"/>
              <a:t>Caddisfly Larva</a:t>
            </a:r>
            <a:br>
              <a:rPr dirty="0"/>
            </a:br>
            <a:r>
              <a:rPr dirty="0"/>
              <a:t>(Net-spinning ones)</a:t>
            </a:r>
          </a:p>
        </p:txBody>
      </p:sp>
      <p:sp>
        <p:nvSpPr>
          <p:cNvPr id="495" name="TextBox 32"/>
          <p:cNvSpPr txBox="1"/>
          <p:nvPr/>
        </p:nvSpPr>
        <p:spPr>
          <a:xfrm>
            <a:off x="10029133" y="5101574"/>
            <a:ext cx="2204273"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2100" b="0">
                <a:latin typeface="Century Gothic"/>
                <a:ea typeface="Century Gothic"/>
                <a:cs typeface="Century Gothic"/>
                <a:sym typeface="Century Gothic"/>
              </a:defRPr>
            </a:lvl1pPr>
          </a:lstStyle>
          <a:p>
            <a:r>
              <a:t>Clams &amp; Mussels</a:t>
            </a:r>
          </a:p>
        </p:txBody>
      </p:sp>
      <p:sp>
        <p:nvSpPr>
          <p:cNvPr id="496" name="TextBox 33"/>
          <p:cNvSpPr txBox="1"/>
          <p:nvPr/>
        </p:nvSpPr>
        <p:spPr>
          <a:xfrm>
            <a:off x="10316895" y="8424324"/>
            <a:ext cx="2610622"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defTabSz="914400">
              <a:defRPr sz="2100" b="0">
                <a:latin typeface="Century Gothic"/>
                <a:ea typeface="Century Gothic"/>
                <a:cs typeface="Century Gothic"/>
                <a:sym typeface="Century Gothic"/>
              </a:defRPr>
            </a:lvl1pPr>
          </a:lstStyle>
          <a:p>
            <a:r>
              <a:rPr dirty="0"/>
              <a:t>Dobsonfly/Fishfly</a:t>
            </a:r>
            <a:r>
              <a:rPr lang="en-US" dirty="0"/>
              <a:t>/</a:t>
            </a:r>
          </a:p>
          <a:p>
            <a:r>
              <a:rPr dirty="0"/>
              <a:t>Alderfly</a:t>
            </a:r>
          </a:p>
        </p:txBody>
      </p:sp>
      <p:pic>
        <p:nvPicPr>
          <p:cNvPr id="497" name="odonata.calopterygidae.calopteryx.dorsal.png" descr="odonata.calopterygidae.calopteryx.dorsal.png"/>
          <p:cNvPicPr>
            <a:picLocks noChangeAspect="1"/>
          </p:cNvPicPr>
          <p:nvPr/>
        </p:nvPicPr>
        <p:blipFill>
          <a:blip r:embed="rId3"/>
          <a:stretch>
            <a:fillRect/>
          </a:stretch>
        </p:blipFill>
        <p:spPr>
          <a:xfrm rot="5400000">
            <a:off x="2133162" y="2940571"/>
            <a:ext cx="3326982" cy="2592273"/>
          </a:xfrm>
          <a:prstGeom prst="rect">
            <a:avLst/>
          </a:prstGeom>
          <a:ln w="12700">
            <a:miter lim="400000"/>
          </a:ln>
        </p:spPr>
      </p:pic>
      <p:pic>
        <p:nvPicPr>
          <p:cNvPr id="498" name="odonata.cordulegastridae.cordulegaster.dorsal.png" descr="odonata.cordulegastridae.cordulegaster.dorsal.png"/>
          <p:cNvPicPr>
            <a:picLocks noChangeAspect="1"/>
          </p:cNvPicPr>
          <p:nvPr/>
        </p:nvPicPr>
        <p:blipFill>
          <a:blip r:embed="rId4"/>
          <a:stretch>
            <a:fillRect/>
          </a:stretch>
        </p:blipFill>
        <p:spPr>
          <a:xfrm rot="5400000">
            <a:off x="236038" y="2990036"/>
            <a:ext cx="2971386" cy="2137747"/>
          </a:xfrm>
          <a:prstGeom prst="rect">
            <a:avLst/>
          </a:prstGeom>
          <a:ln w="12700">
            <a:miter lim="400000"/>
          </a:ln>
        </p:spPr>
      </p:pic>
      <p:pic>
        <p:nvPicPr>
          <p:cNvPr id="499" name="decapoda.cambaridae.dorsal.light[CLEAN]_10.png" descr="decapoda.cambaridae.dorsal.light[CLEAN]_10.png"/>
          <p:cNvPicPr>
            <a:picLocks noChangeAspect="1"/>
          </p:cNvPicPr>
          <p:nvPr/>
        </p:nvPicPr>
        <p:blipFill>
          <a:blip r:embed="rId5"/>
          <a:stretch>
            <a:fillRect/>
          </a:stretch>
        </p:blipFill>
        <p:spPr>
          <a:xfrm>
            <a:off x="-79373" y="6621732"/>
            <a:ext cx="4609117" cy="2716928"/>
          </a:xfrm>
          <a:prstGeom prst="rect">
            <a:avLst/>
          </a:prstGeom>
          <a:ln w="12700">
            <a:miter lim="400000"/>
          </a:ln>
        </p:spPr>
      </p:pic>
      <p:pic>
        <p:nvPicPr>
          <p:cNvPr id="500" name="diptera.tipulidae.tipula.lateral.png" descr="diptera.tipulidae.tipula.lateral.png"/>
          <p:cNvPicPr>
            <a:picLocks noChangeAspect="1"/>
          </p:cNvPicPr>
          <p:nvPr/>
        </p:nvPicPr>
        <p:blipFill>
          <a:blip r:embed="rId6"/>
          <a:stretch>
            <a:fillRect/>
          </a:stretch>
        </p:blipFill>
        <p:spPr>
          <a:xfrm>
            <a:off x="5946296" y="3004846"/>
            <a:ext cx="3372701" cy="644874"/>
          </a:xfrm>
          <a:prstGeom prst="rect">
            <a:avLst/>
          </a:prstGeom>
          <a:ln w="12700">
            <a:miter lim="400000"/>
          </a:ln>
        </p:spPr>
      </p:pic>
      <p:pic>
        <p:nvPicPr>
          <p:cNvPr id="501" name="trichoptera.hydropsychidae.cheumatopsyche.lateral.png" descr="trichoptera.hydropsychidae.cheumatopsyche.lateral.png"/>
          <p:cNvPicPr>
            <a:picLocks noChangeAspect="1"/>
          </p:cNvPicPr>
          <p:nvPr/>
        </p:nvPicPr>
        <p:blipFill>
          <a:blip r:embed="rId7"/>
          <a:stretch>
            <a:fillRect/>
          </a:stretch>
        </p:blipFill>
        <p:spPr>
          <a:xfrm rot="5400000">
            <a:off x="7305894" y="6114125"/>
            <a:ext cx="2716928" cy="1935324"/>
          </a:xfrm>
          <a:prstGeom prst="rect">
            <a:avLst/>
          </a:prstGeom>
          <a:ln w="12700">
            <a:miter lim="400000"/>
          </a:ln>
        </p:spPr>
      </p:pic>
      <p:pic>
        <p:nvPicPr>
          <p:cNvPr id="502" name="unionoida.unionidae.elliptio.dorsal.png" descr="unionoida.unionidae.elliptio.dorsal.png"/>
          <p:cNvPicPr>
            <a:picLocks noChangeAspect="1"/>
          </p:cNvPicPr>
          <p:nvPr/>
        </p:nvPicPr>
        <p:blipFill>
          <a:blip r:embed="rId8"/>
          <a:stretch>
            <a:fillRect/>
          </a:stretch>
        </p:blipFill>
        <p:spPr>
          <a:xfrm>
            <a:off x="9764849" y="2573216"/>
            <a:ext cx="2525969" cy="2490886"/>
          </a:xfrm>
          <a:prstGeom prst="rect">
            <a:avLst/>
          </a:prstGeom>
          <a:ln w="12700">
            <a:miter lim="400000"/>
          </a:ln>
        </p:spPr>
      </p:pic>
      <p:pic>
        <p:nvPicPr>
          <p:cNvPr id="503" name="megaloptera.corydalidae.nigronia.dorsal2.png" descr="megaloptera.corydalidae.nigronia.dorsal2.png"/>
          <p:cNvPicPr>
            <a:picLocks noChangeAspect="1"/>
          </p:cNvPicPr>
          <p:nvPr/>
        </p:nvPicPr>
        <p:blipFill>
          <a:blip r:embed="rId9"/>
          <a:stretch>
            <a:fillRect/>
          </a:stretch>
        </p:blipFill>
        <p:spPr>
          <a:xfrm rot="5400000">
            <a:off x="10252129" y="6479931"/>
            <a:ext cx="2971385" cy="1185253"/>
          </a:xfrm>
          <a:prstGeom prst="rect">
            <a:avLst/>
          </a:prstGeom>
          <a:ln w="12700">
            <a:miter lim="400000"/>
          </a:ln>
        </p:spPr>
      </p:pic>
      <p:pic>
        <p:nvPicPr>
          <p:cNvPr id="504" name="megaloptera.sialidae.sialis.dorsal[CLEAN]_10 copy.png" descr="megaloptera.sialidae.sialis.dorsal[CLEAN]_10 copy.png"/>
          <p:cNvPicPr>
            <a:picLocks noChangeAspect="1"/>
          </p:cNvPicPr>
          <p:nvPr/>
        </p:nvPicPr>
        <p:blipFill>
          <a:blip r:embed="rId10"/>
          <a:stretch>
            <a:fillRect/>
          </a:stretch>
        </p:blipFill>
        <p:spPr>
          <a:xfrm rot="5400000">
            <a:off x="9192845" y="6423154"/>
            <a:ext cx="2971385" cy="1298808"/>
          </a:xfrm>
          <a:prstGeom prst="rect">
            <a:avLst/>
          </a:prstGeom>
          <a:ln w="12700">
            <a:miter lim="400000"/>
          </a:ln>
        </p:spPr>
      </p:pic>
      <p:pic>
        <p:nvPicPr>
          <p:cNvPr id="505" name="amphipoda.gammaridae.gammarus.lateral.dark.png" descr="amphipoda.gammaridae.gammarus.lateral.dark.png"/>
          <p:cNvPicPr>
            <a:picLocks noChangeAspect="1"/>
          </p:cNvPicPr>
          <p:nvPr/>
        </p:nvPicPr>
        <p:blipFill>
          <a:blip r:embed="rId11"/>
          <a:stretch>
            <a:fillRect/>
          </a:stretch>
        </p:blipFill>
        <p:spPr>
          <a:xfrm>
            <a:off x="4808961" y="7007412"/>
            <a:ext cx="2904027" cy="1699979"/>
          </a:xfrm>
          <a:prstGeom prst="rect">
            <a:avLst/>
          </a:prstGeom>
          <a:ln w="12700">
            <a:miter lim="400000"/>
          </a:ln>
        </p:spPr>
      </p:pic>
      <p:pic>
        <p:nvPicPr>
          <p:cNvPr id="506" name="isopoda.asellidae.dorsal copy.png" descr="isopoda.asellidae.dorsal copy.png"/>
          <p:cNvPicPr>
            <a:picLocks noChangeAspect="1"/>
          </p:cNvPicPr>
          <p:nvPr/>
        </p:nvPicPr>
        <p:blipFill>
          <a:blip r:embed="rId12"/>
          <a:stretch>
            <a:fillRect/>
          </a:stretch>
        </p:blipFill>
        <p:spPr>
          <a:xfrm>
            <a:off x="4661763" y="4061261"/>
            <a:ext cx="3623212" cy="2093412"/>
          </a:xfrm>
          <a:prstGeom prst="rect">
            <a:avLst/>
          </a:prstGeom>
          <a:ln w="12700">
            <a:miter lim="400000"/>
          </a:ln>
        </p:spPr>
      </p:pic>
      <p:sp>
        <p:nvSpPr>
          <p:cNvPr id="507" name="Require Moderate Levels of Dissolved Oxygen…"/>
          <p:cNvSpPr txBox="1"/>
          <p:nvPr/>
        </p:nvSpPr>
        <p:spPr>
          <a:xfrm>
            <a:off x="2003502" y="1389961"/>
            <a:ext cx="9481568"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42900" indent="-342900" algn="l" defTabSz="914400">
              <a:buSzPct val="100000"/>
              <a:buFont typeface="Arial"/>
              <a:buChar char="•"/>
              <a:defRPr sz="3400" b="0">
                <a:latin typeface="Helvetica"/>
                <a:ea typeface="Helvetica"/>
                <a:cs typeface="Helvetica"/>
                <a:sym typeface="Helvetica"/>
              </a:defRPr>
            </a:pPr>
            <a:r>
              <a:rPr dirty="0"/>
              <a:t>Require </a:t>
            </a:r>
            <a:r>
              <a:rPr b="1" dirty="0"/>
              <a:t>Moderate</a:t>
            </a:r>
            <a:r>
              <a:rPr dirty="0"/>
              <a:t> Levels of Dissolved Oxygen</a:t>
            </a:r>
            <a:endParaRPr dirty="0">
              <a:solidFill>
                <a:srgbClr val="FFFFFF"/>
              </a:solidFill>
            </a:endParaRPr>
          </a:p>
          <a:p>
            <a:pPr marL="342900" indent="-342900" algn="l" defTabSz="914400">
              <a:buSzPct val="100000"/>
              <a:buFont typeface="Arial"/>
              <a:buChar char="•"/>
              <a:defRPr sz="3400" b="0">
                <a:latin typeface="Helvetica"/>
                <a:ea typeface="Helvetica"/>
                <a:cs typeface="Helvetica"/>
                <a:sym typeface="Helvetica"/>
              </a:defRPr>
            </a:pPr>
            <a:r>
              <a:rPr dirty="0"/>
              <a:t>Found in </a:t>
            </a:r>
            <a:r>
              <a:rPr b="1" dirty="0"/>
              <a:t>Good or Fair</a:t>
            </a:r>
            <a:r>
              <a:rPr dirty="0"/>
              <a:t> Quality Water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Benthic Freshwater"/>
          <p:cNvSpPr txBox="1"/>
          <p:nvPr/>
        </p:nvSpPr>
        <p:spPr>
          <a:xfrm>
            <a:off x="294088" y="2330326"/>
            <a:ext cx="12416624"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8500">
                <a:latin typeface="Helvetica"/>
                <a:ea typeface="Helvetica"/>
                <a:cs typeface="Helvetica"/>
                <a:sym typeface="Helvetica"/>
              </a:defRPr>
            </a:pPr>
            <a:r>
              <a:rPr sz="8000" dirty="0"/>
              <a:t>Benthic</a:t>
            </a:r>
            <a:r>
              <a:rPr dirty="0"/>
              <a:t> </a:t>
            </a:r>
            <a:r>
              <a:rPr sz="9500" dirty="0"/>
              <a:t>Freshwater</a:t>
            </a:r>
          </a:p>
        </p:txBody>
      </p:sp>
      <p:sp>
        <p:nvSpPr>
          <p:cNvPr id="151" name="Macroinvertebrates"/>
          <p:cNvSpPr txBox="1"/>
          <p:nvPr/>
        </p:nvSpPr>
        <p:spPr>
          <a:xfrm>
            <a:off x="294088" y="4584473"/>
            <a:ext cx="1241662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8500">
                <a:latin typeface="Helvetica"/>
                <a:ea typeface="Helvetica"/>
                <a:cs typeface="Helvetica"/>
                <a:sym typeface="Helvetica"/>
              </a:defRPr>
            </a:lvl1pPr>
          </a:lstStyle>
          <a:p>
            <a:r>
              <a:rPr sz="8000" dirty="0"/>
              <a:t>Macroinvertebrates</a:t>
            </a:r>
          </a:p>
        </p:txBody>
      </p:sp>
      <p:sp>
        <p:nvSpPr>
          <p:cNvPr id="152" name="Streams, rivers, lakes, ponds"/>
          <p:cNvSpPr txBox="1"/>
          <p:nvPr/>
        </p:nvSpPr>
        <p:spPr>
          <a:xfrm>
            <a:off x="6097859" y="3743651"/>
            <a:ext cx="443660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Streams, rivers, lakes, ponds</a:t>
            </a:r>
          </a:p>
        </p:txBody>
      </p:sp>
      <p:pic>
        <p:nvPicPr>
          <p:cNvPr id="153" name="ephemeroptera.baetiscidae.baetisca.dorsal[CLEAN]_10.png" descr="ephemeroptera.baetiscidae.baetisca.dorsal[CLEAN]_10.png"/>
          <p:cNvPicPr>
            <a:picLocks noChangeAspect="1"/>
          </p:cNvPicPr>
          <p:nvPr/>
        </p:nvPicPr>
        <p:blipFill>
          <a:blip r:embed="rId3"/>
          <a:srcRect l="7244" t="11850" r="8513" b="13601"/>
          <a:stretch>
            <a:fillRect/>
          </a:stretch>
        </p:blipFill>
        <p:spPr>
          <a:xfrm rot="13194040">
            <a:off x="-1206554" y="-1554428"/>
            <a:ext cx="4703973" cy="2807857"/>
          </a:xfrm>
          <a:prstGeom prst="rect">
            <a:avLst/>
          </a:prstGeom>
          <a:ln w="12700">
            <a:miter lim="400000"/>
          </a:ln>
        </p:spPr>
      </p:pic>
      <p:pic>
        <p:nvPicPr>
          <p:cNvPr id="154" name="coleoptera.elmidae.dubiraphia.adult.dorsal.png" descr="coleoptera.elmidae.dubiraphia.adult.dorsal.png"/>
          <p:cNvPicPr>
            <a:picLocks noChangeAspect="1"/>
          </p:cNvPicPr>
          <p:nvPr/>
        </p:nvPicPr>
        <p:blipFill>
          <a:blip r:embed="rId4"/>
          <a:stretch>
            <a:fillRect/>
          </a:stretch>
        </p:blipFill>
        <p:spPr>
          <a:xfrm rot="6769671">
            <a:off x="-2125568" y="8953805"/>
            <a:ext cx="9837023" cy="5360031"/>
          </a:xfrm>
          <a:prstGeom prst="rect">
            <a:avLst/>
          </a:prstGeom>
          <a:ln w="12700">
            <a:miter lim="400000"/>
          </a:ln>
        </p:spPr>
      </p:pic>
      <p:pic>
        <p:nvPicPr>
          <p:cNvPr id="155" name="odonata.calopterygidae.calopteryx.dorsal.png" descr="odonata.calopterygidae.calopteryx.dorsal.png"/>
          <p:cNvPicPr>
            <a:picLocks noChangeAspect="1"/>
          </p:cNvPicPr>
          <p:nvPr/>
        </p:nvPicPr>
        <p:blipFill>
          <a:blip r:embed="rId5"/>
          <a:stretch>
            <a:fillRect/>
          </a:stretch>
        </p:blipFill>
        <p:spPr>
          <a:xfrm rot="3635568">
            <a:off x="7307942" y="7903698"/>
            <a:ext cx="8051504" cy="6273462"/>
          </a:xfrm>
          <a:prstGeom prst="rect">
            <a:avLst/>
          </a:prstGeom>
          <a:ln w="12700">
            <a:miter lim="400000"/>
          </a:ln>
        </p:spPr>
      </p:pic>
      <p:pic>
        <p:nvPicPr>
          <p:cNvPr id="156" name="diptera.simuliidae.prosimulium.dorsal[CLEAN]_10.png" descr="diptera.simuliidae.prosimulium.dorsal[CLEAN]_10.png"/>
          <p:cNvPicPr>
            <a:picLocks noChangeAspect="1"/>
          </p:cNvPicPr>
          <p:nvPr/>
        </p:nvPicPr>
        <p:blipFill>
          <a:blip r:embed="rId6"/>
          <a:stretch>
            <a:fillRect/>
          </a:stretch>
        </p:blipFill>
        <p:spPr>
          <a:xfrm rot="7454347">
            <a:off x="-5027294" y="5122431"/>
            <a:ext cx="7635279" cy="2917615"/>
          </a:xfrm>
          <a:prstGeom prst="rect">
            <a:avLst/>
          </a:prstGeom>
          <a:ln w="12700">
            <a:miter lim="400000"/>
          </a:ln>
        </p:spPr>
      </p:pic>
      <p:pic>
        <p:nvPicPr>
          <p:cNvPr id="157" name="trichoptera.glossosomatidae.glossosoma.lateral.png" descr="trichoptera.glossosomatidae.glossosoma.lateral.png"/>
          <p:cNvPicPr>
            <a:picLocks noChangeAspect="1"/>
          </p:cNvPicPr>
          <p:nvPr/>
        </p:nvPicPr>
        <p:blipFill>
          <a:blip r:embed="rId7"/>
          <a:stretch>
            <a:fillRect/>
          </a:stretch>
        </p:blipFill>
        <p:spPr>
          <a:xfrm rot="2623475">
            <a:off x="8518532" y="-205396"/>
            <a:ext cx="6592710" cy="4486705"/>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Crane Fly Larva | Di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Crane Fly Larva | </a:t>
            </a:r>
            <a:r>
              <a:rPr sz="5000" b="1" dirty="0" err="1"/>
              <a:t>Diptera</a:t>
            </a:r>
            <a:endParaRPr sz="5000" b="1" dirty="0"/>
          </a:p>
        </p:txBody>
      </p:sp>
      <p:sp>
        <p:nvSpPr>
          <p:cNvPr id="512" name="Rectangle 1"/>
          <p:cNvSpPr txBox="1"/>
          <p:nvPr/>
        </p:nvSpPr>
        <p:spPr>
          <a:xfrm>
            <a:off x="9872972" y="1307358"/>
            <a:ext cx="153289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(Tipulidae)</a:t>
            </a:r>
          </a:p>
        </p:txBody>
      </p:sp>
      <p:sp>
        <p:nvSpPr>
          <p:cNvPr id="513" name="TextBox 1"/>
          <p:cNvSpPr txBox="1"/>
          <p:nvPr/>
        </p:nvSpPr>
        <p:spPr>
          <a:xfrm>
            <a:off x="1206828" y="3887667"/>
            <a:ext cx="5251894" cy="1297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100" b="0">
                <a:latin typeface="Helvetica"/>
                <a:ea typeface="Helvetica"/>
                <a:cs typeface="Helvetica"/>
                <a:sym typeface="Helvetica"/>
              </a:defRPr>
            </a:pPr>
            <a:r>
              <a:t>Measure 1/3-2 inches in length</a:t>
            </a:r>
          </a:p>
          <a:p>
            <a:pPr marL="342899" indent="-342899" algn="l" defTabSz="914400">
              <a:spcBef>
                <a:spcPts val="1000"/>
              </a:spcBef>
              <a:buSzPct val="100000"/>
              <a:buChar char="-"/>
              <a:defRPr sz="2100" b="0">
                <a:latin typeface="Helvetica"/>
                <a:ea typeface="Helvetica"/>
                <a:cs typeface="Helvetica"/>
                <a:sym typeface="Helvetica"/>
              </a:defRPr>
            </a:pPr>
            <a:r>
              <a:t>Plump caterpillar-like segmented body</a:t>
            </a:r>
          </a:p>
          <a:p>
            <a:pPr marL="342899" indent="-342899" algn="l" defTabSz="914400">
              <a:spcBef>
                <a:spcPts val="1000"/>
              </a:spcBef>
              <a:buSzPct val="100000"/>
              <a:buChar char="-"/>
              <a:defRPr sz="2100" b="0">
                <a:latin typeface="Helvetica"/>
                <a:ea typeface="Helvetica"/>
                <a:cs typeface="Helvetica"/>
                <a:sym typeface="Helvetica"/>
              </a:defRPr>
            </a:pPr>
            <a:r>
              <a:t>Milky green to brown color </a:t>
            </a:r>
          </a:p>
        </p:txBody>
      </p:sp>
      <p:sp>
        <p:nvSpPr>
          <p:cNvPr id="518" name="Similar to Midge Fly, Black Fly, Snipe Fly, Worms"/>
          <p:cNvSpPr txBox="1"/>
          <p:nvPr/>
        </p:nvSpPr>
        <p:spPr>
          <a:xfrm>
            <a:off x="3565072" y="8587623"/>
            <a:ext cx="5874656"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Midge Fly, Black Fly, Snipe Fly, Worms</a:t>
            </a:r>
          </a:p>
        </p:txBody>
      </p:sp>
      <p:grpSp>
        <p:nvGrpSpPr>
          <p:cNvPr id="2" name="Group 1"/>
          <p:cNvGrpSpPr/>
          <p:nvPr/>
        </p:nvGrpSpPr>
        <p:grpSpPr>
          <a:xfrm>
            <a:off x="5770041" y="1726921"/>
            <a:ext cx="6525507" cy="6641431"/>
            <a:chOff x="5770041" y="1726921"/>
            <a:chExt cx="6525507" cy="6641431"/>
          </a:xfrm>
        </p:grpSpPr>
        <p:sp>
          <p:nvSpPr>
            <p:cNvPr id="514" name="Text Box 9"/>
            <p:cNvSpPr txBox="1"/>
            <p:nvPr/>
          </p:nvSpPr>
          <p:spPr>
            <a:xfrm>
              <a:off x="5770041" y="1925496"/>
              <a:ext cx="2257660"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rPr dirty="0"/>
                <a:t>Head is usually pulled back into the front of the body</a:t>
              </a:r>
            </a:p>
          </p:txBody>
        </p:sp>
        <p:sp>
          <p:nvSpPr>
            <p:cNvPr id="515" name="Line 10"/>
            <p:cNvSpPr/>
            <p:nvPr/>
          </p:nvSpPr>
          <p:spPr>
            <a:xfrm flipH="1">
              <a:off x="7978447" y="2136030"/>
              <a:ext cx="595774" cy="151340"/>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16" name="Text Box 7"/>
            <p:cNvSpPr txBox="1"/>
            <p:nvPr/>
          </p:nvSpPr>
          <p:spPr>
            <a:xfrm>
              <a:off x="10037888" y="6344399"/>
              <a:ext cx="2257660"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Finger-like projections (gills) at back end of body</a:t>
              </a:r>
            </a:p>
          </p:txBody>
        </p:sp>
        <p:sp>
          <p:nvSpPr>
            <p:cNvPr id="517" name="Line 8"/>
            <p:cNvSpPr/>
            <p:nvPr/>
          </p:nvSpPr>
          <p:spPr>
            <a:xfrm flipV="1">
              <a:off x="9497071" y="7316990"/>
              <a:ext cx="1013218" cy="489276"/>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pic>
          <p:nvPicPr>
            <p:cNvPr id="519" name="diptera.tipulidae.tipula.lateral.png" descr="diptera.tipulidae.tipula.lateral.png"/>
            <p:cNvPicPr>
              <a:picLocks noChangeAspect="1"/>
            </p:cNvPicPr>
            <p:nvPr/>
          </p:nvPicPr>
          <p:blipFill>
            <a:blip r:embed="rId3"/>
            <a:stretch>
              <a:fillRect/>
            </a:stretch>
          </p:blipFill>
          <p:spPr>
            <a:xfrm rot="5400000">
              <a:off x="5629621" y="4412703"/>
              <a:ext cx="6641431" cy="1269867"/>
            </a:xfrm>
            <a:prstGeom prst="rect">
              <a:avLst/>
            </a:prstGeom>
            <a:ln w="12700">
              <a:miter lim="400000"/>
            </a:ln>
          </p:spPr>
        </p:pic>
      </p:grpSp>
      <p:sp>
        <p:nvSpPr>
          <p:cNvPr id="520"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diptera.athericidae.atherix.dorsal.png" descr="diptera.athericidae.atherix.dorsal.png"/>
          <p:cNvPicPr>
            <a:picLocks noChangeAspect="1"/>
          </p:cNvPicPr>
          <p:nvPr/>
        </p:nvPicPr>
        <p:blipFill>
          <a:blip r:embed="rId3"/>
          <a:stretch>
            <a:fillRect/>
          </a:stretch>
        </p:blipFill>
        <p:spPr>
          <a:xfrm rot="5400000">
            <a:off x="-1729774" y="4103153"/>
            <a:ext cx="6873698" cy="1839351"/>
          </a:xfrm>
          <a:prstGeom prst="rect">
            <a:avLst/>
          </a:prstGeom>
          <a:ln w="12700">
            <a:miter lim="400000"/>
          </a:ln>
        </p:spPr>
      </p:pic>
      <p:pic>
        <p:nvPicPr>
          <p:cNvPr id="526" name="diptera.tipulidae.tipula.lateral.png" descr="diptera.tipulidae.tipula.lateral.png"/>
          <p:cNvPicPr>
            <a:picLocks noChangeAspect="1"/>
          </p:cNvPicPr>
          <p:nvPr/>
        </p:nvPicPr>
        <p:blipFill>
          <a:blip r:embed="rId4"/>
          <a:stretch>
            <a:fillRect/>
          </a:stretch>
        </p:blipFill>
        <p:spPr>
          <a:xfrm rot="5400000">
            <a:off x="2546751" y="4516434"/>
            <a:ext cx="6641431" cy="1269867"/>
          </a:xfrm>
          <a:prstGeom prst="rect">
            <a:avLst/>
          </a:prstGeom>
          <a:ln w="12700">
            <a:miter lim="400000"/>
          </a:ln>
        </p:spPr>
      </p:pic>
      <p:sp>
        <p:nvSpPr>
          <p:cNvPr id="527"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pic>
        <p:nvPicPr>
          <p:cNvPr id="2050" name="Picture 2" descr="C:\Users\tmuenz\Desktop\macro.org\Images.Macros\25 percent\diptera.empididae.hemerodromia.lateral 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784850" y="3265417"/>
            <a:ext cx="8407400" cy="3771900"/>
          </a:xfrm>
          <a:prstGeom prst="rect">
            <a:avLst/>
          </a:prstGeom>
          <a:noFill/>
          <a:extLst>
            <a:ext uri="{909E8E84-426E-40DD-AFC4-6F175D3DCCD1}">
              <a14:hiddenFill xmlns:a14="http://schemas.microsoft.com/office/drawing/2010/main">
                <a:solidFill>
                  <a:srgbClr val="FFFFFF"/>
                </a:solidFill>
              </a14:hiddenFill>
            </a:ext>
          </a:extLst>
        </p:spPr>
      </p:pic>
      <p:sp>
        <p:nvSpPr>
          <p:cNvPr id="8" name="Watersnipe vs. Crane Flies"/>
          <p:cNvSpPr txBox="1">
            <a:spLocks/>
          </p:cNvSpPr>
          <p:nvPr/>
        </p:nvSpPr>
        <p:spPr>
          <a:xfrm>
            <a:off x="-16044" y="0"/>
            <a:ext cx="13020844" cy="137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7500"/>
          </a:bodyPr>
          <a:lstStyle>
            <a:lvl1pPr marL="0" marR="0" indent="0" algn="ctr" defTabSz="584200" latinLnBrk="0">
              <a:lnSpc>
                <a:spcPct val="100000"/>
              </a:lnSpc>
              <a:spcBef>
                <a:spcPts val="0"/>
              </a:spcBef>
              <a:spcAft>
                <a:spcPts val="0"/>
              </a:spcAft>
              <a:buClrTx/>
              <a:buSzTx/>
              <a:buFontTx/>
              <a:buNone/>
              <a:tabLst/>
              <a:defRPr sz="6000" b="0" i="0" u="none" strike="noStrike" cap="none" spc="0" baseline="0">
                <a:solidFill>
                  <a:srgbClr val="000000"/>
                </a:solidFill>
                <a:uFillTx/>
                <a:latin typeface="Helvetica"/>
                <a:ea typeface="Helvetica"/>
                <a:cs typeface="Helvetica"/>
                <a:sym typeface="Helvetica"/>
              </a:defRPr>
            </a:lvl1pPr>
            <a:lvl2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2pPr>
            <a:lvl3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3pPr>
            <a:lvl4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4pPr>
            <a:lvl5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5pPr>
            <a:lvl6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6pPr>
            <a:lvl7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7pPr>
            <a:lvl8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8pPr>
            <a:lvl9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9pPr>
          </a:lstStyle>
          <a:p>
            <a:pPr hangingPunct="1"/>
            <a:r>
              <a:rPr lang="en-US" sz="4400" b="1" dirty="0" err="1"/>
              <a:t>Watersnipe</a:t>
            </a:r>
            <a:r>
              <a:rPr lang="en-US" sz="4400" dirty="0"/>
              <a:t> vs. </a:t>
            </a:r>
            <a:r>
              <a:rPr lang="en-US" sz="4400" b="1" dirty="0"/>
              <a:t>Crane</a:t>
            </a:r>
            <a:r>
              <a:rPr lang="en-US" sz="4400" dirty="0"/>
              <a:t> </a:t>
            </a:r>
            <a:r>
              <a:rPr lang="en-US" sz="4400" b="1" dirty="0"/>
              <a:t>Flies</a:t>
            </a:r>
            <a:r>
              <a:rPr lang="en-US" sz="4400" dirty="0"/>
              <a:t> vs. </a:t>
            </a:r>
            <a:r>
              <a:rPr lang="en-US" sz="4400" b="1" dirty="0"/>
              <a:t>Dance</a:t>
            </a:r>
            <a:r>
              <a:rPr lang="en-US" sz="4400" dirty="0"/>
              <a:t> </a:t>
            </a:r>
            <a:r>
              <a:rPr lang="en-US" sz="4400" b="1" dirty="0"/>
              <a:t>Flies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diptera.athericidae.atherix.dorsal.png" descr="diptera.athericidae.atherix.dorsal.png"/>
          <p:cNvPicPr>
            <a:picLocks noChangeAspect="1"/>
          </p:cNvPicPr>
          <p:nvPr/>
        </p:nvPicPr>
        <p:blipFill>
          <a:blip r:embed="rId3"/>
          <a:stretch>
            <a:fillRect/>
          </a:stretch>
        </p:blipFill>
        <p:spPr>
          <a:xfrm rot="5400000">
            <a:off x="636219" y="3889573"/>
            <a:ext cx="6873698" cy="1839351"/>
          </a:xfrm>
          <a:prstGeom prst="rect">
            <a:avLst/>
          </a:prstGeom>
          <a:ln w="12700">
            <a:miter lim="400000"/>
          </a:ln>
        </p:spPr>
      </p:pic>
      <p:sp>
        <p:nvSpPr>
          <p:cNvPr id="527"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grpSp>
        <p:nvGrpSpPr>
          <p:cNvPr id="6" name="Group 5"/>
          <p:cNvGrpSpPr/>
          <p:nvPr/>
        </p:nvGrpSpPr>
        <p:grpSpPr>
          <a:xfrm>
            <a:off x="254000" y="1802900"/>
            <a:ext cx="3335507" cy="5758303"/>
            <a:chOff x="6725122" y="1959963"/>
            <a:chExt cx="3335507" cy="5758303"/>
          </a:xfrm>
        </p:grpSpPr>
        <p:sp>
          <p:nvSpPr>
            <p:cNvPr id="9" name="Line 2119"/>
            <p:cNvSpPr/>
            <p:nvPr/>
          </p:nvSpPr>
          <p:spPr>
            <a:xfrm flipH="1">
              <a:off x="8027942" y="1959963"/>
              <a:ext cx="2032686" cy="688539"/>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10" name="Text Box 2120"/>
            <p:cNvSpPr txBox="1"/>
            <p:nvPr/>
          </p:nvSpPr>
          <p:spPr>
            <a:xfrm>
              <a:off x="6725122" y="2644036"/>
              <a:ext cx="1741946"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dirty="0"/>
                <a:t>Front of body tapered to a point</a:t>
              </a:r>
            </a:p>
          </p:txBody>
        </p:sp>
        <p:sp>
          <p:nvSpPr>
            <p:cNvPr id="11" name="Text Box 2110"/>
            <p:cNvSpPr txBox="1"/>
            <p:nvPr/>
          </p:nvSpPr>
          <p:spPr>
            <a:xfrm>
              <a:off x="6904928" y="4044477"/>
              <a:ext cx="266700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dirty="0"/>
                <a:t>Paired, caterpillar-like </a:t>
              </a:r>
              <a:r>
                <a:rPr dirty="0" err="1"/>
                <a:t>prolegs</a:t>
              </a:r>
              <a:endParaRPr dirty="0"/>
            </a:p>
          </p:txBody>
        </p:sp>
        <p:sp>
          <p:nvSpPr>
            <p:cNvPr id="12" name="Line 2115"/>
            <p:cNvSpPr/>
            <p:nvPr/>
          </p:nvSpPr>
          <p:spPr>
            <a:xfrm flipH="1">
              <a:off x="9624515" y="4044477"/>
              <a:ext cx="436114" cy="305008"/>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13" name="Text Box 2118"/>
            <p:cNvSpPr txBox="1"/>
            <p:nvPr/>
          </p:nvSpPr>
          <p:spPr>
            <a:xfrm>
              <a:off x="6873472" y="6788625"/>
              <a:ext cx="2206380"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defTabSz="914400">
                <a:spcBef>
                  <a:spcPts val="900"/>
                </a:spcBef>
                <a:defRPr sz="1800">
                  <a:solidFill>
                    <a:srgbClr val="21B7E8"/>
                  </a:solidFill>
                  <a:latin typeface="Helvetica"/>
                  <a:ea typeface="Helvetica"/>
                  <a:cs typeface="Helvetica"/>
                  <a:sym typeface="Helvetica"/>
                </a:defRPr>
              </a:pPr>
              <a:r>
                <a:rPr dirty="0"/>
                <a:t>Two pointed tails </a:t>
              </a:r>
              <a:br>
                <a:rPr dirty="0"/>
              </a:br>
              <a:r>
                <a:rPr dirty="0"/>
                <a:t>with feathery hairs at back end</a:t>
              </a:r>
            </a:p>
          </p:txBody>
        </p:sp>
        <p:sp>
          <p:nvSpPr>
            <p:cNvPr id="14" name="Line 2111"/>
            <p:cNvSpPr/>
            <p:nvPr/>
          </p:nvSpPr>
          <p:spPr>
            <a:xfrm flipV="1">
              <a:off x="8467069" y="7433443"/>
              <a:ext cx="1358376" cy="240189"/>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grpSp>
      <p:grpSp>
        <p:nvGrpSpPr>
          <p:cNvPr id="15" name="Group 14"/>
          <p:cNvGrpSpPr/>
          <p:nvPr/>
        </p:nvGrpSpPr>
        <p:grpSpPr>
          <a:xfrm>
            <a:off x="4638978" y="1926500"/>
            <a:ext cx="3815229" cy="6641431"/>
            <a:chOff x="5770041" y="1726921"/>
            <a:chExt cx="3815229" cy="6641431"/>
          </a:xfrm>
        </p:grpSpPr>
        <p:sp>
          <p:nvSpPr>
            <p:cNvPr id="16" name="Text Box 9"/>
            <p:cNvSpPr txBox="1"/>
            <p:nvPr/>
          </p:nvSpPr>
          <p:spPr>
            <a:xfrm>
              <a:off x="5770041" y="1925496"/>
              <a:ext cx="2257660"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rPr dirty="0"/>
                <a:t>Head is usually pulled back into the front of the body</a:t>
              </a:r>
            </a:p>
          </p:txBody>
        </p:sp>
        <p:sp>
          <p:nvSpPr>
            <p:cNvPr id="17" name="Line 10"/>
            <p:cNvSpPr/>
            <p:nvPr/>
          </p:nvSpPr>
          <p:spPr>
            <a:xfrm flipH="1">
              <a:off x="7978447" y="2136030"/>
              <a:ext cx="595774" cy="151340"/>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18" name="Text Box 7"/>
            <p:cNvSpPr txBox="1"/>
            <p:nvPr/>
          </p:nvSpPr>
          <p:spPr>
            <a:xfrm>
              <a:off x="6057743" y="6562637"/>
              <a:ext cx="2257660"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rPr dirty="0"/>
                <a:t>Finger-like projections (gills) at back end of body</a:t>
              </a:r>
            </a:p>
          </p:txBody>
        </p:sp>
        <p:sp>
          <p:nvSpPr>
            <p:cNvPr id="19" name="Line 8"/>
            <p:cNvSpPr/>
            <p:nvPr/>
          </p:nvSpPr>
          <p:spPr>
            <a:xfrm>
              <a:off x="7126853" y="7541622"/>
              <a:ext cx="1447367" cy="264644"/>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pic>
          <p:nvPicPr>
            <p:cNvPr id="20" name="diptera.tipulidae.tipula.lateral.png" descr="diptera.tipulidae.tipula.lateral.png"/>
            <p:cNvPicPr>
              <a:picLocks noChangeAspect="1"/>
            </p:cNvPicPr>
            <p:nvPr/>
          </p:nvPicPr>
          <p:blipFill>
            <a:blip r:embed="rId4"/>
            <a:stretch>
              <a:fillRect/>
            </a:stretch>
          </p:blipFill>
          <p:spPr>
            <a:xfrm rot="5400000">
              <a:off x="5629621" y="4412703"/>
              <a:ext cx="6641431" cy="1269867"/>
            </a:xfrm>
            <a:prstGeom prst="rect">
              <a:avLst/>
            </a:prstGeom>
            <a:ln w="12700">
              <a:miter lim="400000"/>
            </a:ln>
          </p:spPr>
        </p:pic>
      </p:grpSp>
      <p:pic>
        <p:nvPicPr>
          <p:cNvPr id="21" name="Picture 2" descr="C:\Users\tmuenz\Desktop\macro.org\Images.Macros\25 percent\diptera.empididae.hemerodromia.lateral 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218583" y="3628016"/>
            <a:ext cx="7690142" cy="31789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7"/>
          <p:cNvSpPr txBox="1"/>
          <p:nvPr/>
        </p:nvSpPr>
        <p:spPr>
          <a:xfrm>
            <a:off x="10411989" y="8199881"/>
            <a:ext cx="225766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rPr lang="en-US" dirty="0"/>
              <a:t>1-4 Rounded lobes on end of abdomen</a:t>
            </a:r>
            <a:endParaRPr dirty="0"/>
          </a:p>
        </p:txBody>
      </p:sp>
      <p:sp>
        <p:nvSpPr>
          <p:cNvPr id="24" name="Line 8"/>
          <p:cNvSpPr/>
          <p:nvPr/>
        </p:nvSpPr>
        <p:spPr>
          <a:xfrm>
            <a:off x="10236200" y="8005846"/>
            <a:ext cx="381000" cy="194035"/>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25" name="Text Box 2110"/>
          <p:cNvSpPr txBox="1"/>
          <p:nvPr/>
        </p:nvSpPr>
        <p:spPr>
          <a:xfrm>
            <a:off x="9169400" y="5105400"/>
            <a:ext cx="2667001" cy="761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Hook-bearing </a:t>
            </a:r>
          </a:p>
          <a:p>
            <a:r>
              <a:rPr dirty="0" err="1"/>
              <a:t>prolegs</a:t>
            </a:r>
            <a:endParaRPr dirty="0"/>
          </a:p>
        </p:txBody>
      </p:sp>
      <p:sp>
        <p:nvSpPr>
          <p:cNvPr id="26" name="Line 2115"/>
          <p:cNvSpPr/>
          <p:nvPr/>
        </p:nvSpPr>
        <p:spPr>
          <a:xfrm flipH="1">
            <a:off x="10860285" y="5217470"/>
            <a:ext cx="436114" cy="305008"/>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27" name="Line 2119"/>
          <p:cNvSpPr/>
          <p:nvPr/>
        </p:nvSpPr>
        <p:spPr>
          <a:xfrm flipH="1">
            <a:off x="10860285" y="2041613"/>
            <a:ext cx="609600" cy="242714"/>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28" name="Text Box 2120"/>
          <p:cNvSpPr txBox="1"/>
          <p:nvPr/>
        </p:nvSpPr>
        <p:spPr>
          <a:xfrm>
            <a:off x="11078933" y="1550924"/>
            <a:ext cx="174194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Head exposed</a:t>
            </a:r>
            <a:endParaRPr dirty="0"/>
          </a:p>
        </p:txBody>
      </p:sp>
      <p:sp>
        <p:nvSpPr>
          <p:cNvPr id="29" name="Watersnipe vs. Crane Flies">
            <a:extLst>
              <a:ext uri="{FF2B5EF4-FFF2-40B4-BE49-F238E27FC236}">
                <a16:creationId xmlns:a16="http://schemas.microsoft.com/office/drawing/2014/main" id="{ADA37660-C3AF-8C47-AEC4-AD13A55CC415}"/>
              </a:ext>
            </a:extLst>
          </p:cNvPr>
          <p:cNvSpPr txBox="1">
            <a:spLocks/>
          </p:cNvSpPr>
          <p:nvPr/>
        </p:nvSpPr>
        <p:spPr>
          <a:xfrm>
            <a:off x="136356" y="152400"/>
            <a:ext cx="13020844" cy="137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7500"/>
          </a:bodyPr>
          <a:lstStyle>
            <a:lvl1pPr marL="0" marR="0" indent="0" algn="ctr" defTabSz="584200" latinLnBrk="0">
              <a:lnSpc>
                <a:spcPct val="100000"/>
              </a:lnSpc>
              <a:spcBef>
                <a:spcPts val="0"/>
              </a:spcBef>
              <a:spcAft>
                <a:spcPts val="0"/>
              </a:spcAft>
              <a:buClrTx/>
              <a:buSzTx/>
              <a:buFontTx/>
              <a:buNone/>
              <a:tabLst/>
              <a:defRPr sz="6000" b="0" i="0" u="none" strike="noStrike" cap="none" spc="0" baseline="0">
                <a:solidFill>
                  <a:srgbClr val="000000"/>
                </a:solidFill>
                <a:uFillTx/>
                <a:latin typeface="Helvetica"/>
                <a:ea typeface="Helvetica"/>
                <a:cs typeface="Helvetica"/>
                <a:sym typeface="Helvetica"/>
              </a:defRPr>
            </a:lvl1pPr>
            <a:lvl2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2pPr>
            <a:lvl3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3pPr>
            <a:lvl4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4pPr>
            <a:lvl5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5pPr>
            <a:lvl6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6pPr>
            <a:lvl7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7pPr>
            <a:lvl8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8pPr>
            <a:lvl9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9pPr>
          </a:lstStyle>
          <a:p>
            <a:pPr hangingPunct="1"/>
            <a:r>
              <a:rPr lang="en-US" sz="4400" b="1" dirty="0" err="1"/>
              <a:t>Watersnipe</a:t>
            </a:r>
            <a:r>
              <a:rPr lang="en-US" sz="4400" dirty="0"/>
              <a:t> vs. </a:t>
            </a:r>
            <a:r>
              <a:rPr lang="en-US" sz="4400" b="1" dirty="0"/>
              <a:t>Crane</a:t>
            </a:r>
            <a:r>
              <a:rPr lang="en-US" sz="4400" dirty="0"/>
              <a:t> </a:t>
            </a:r>
            <a:r>
              <a:rPr lang="en-US" sz="4400" b="1" dirty="0"/>
              <a:t>Flies</a:t>
            </a:r>
            <a:r>
              <a:rPr lang="en-US" sz="4400" dirty="0"/>
              <a:t> vs. </a:t>
            </a:r>
            <a:r>
              <a:rPr lang="en-US" sz="4400" b="1" dirty="0"/>
              <a:t>Dance</a:t>
            </a:r>
            <a:r>
              <a:rPr lang="en-US" sz="4400" dirty="0"/>
              <a:t> </a:t>
            </a:r>
            <a:r>
              <a:rPr lang="en-US" sz="4400" b="1" dirty="0"/>
              <a:t>Flies</a:t>
            </a:r>
          </a:p>
        </p:txBody>
      </p:sp>
    </p:spTree>
    <p:extLst>
      <p:ext uri="{BB962C8B-B14F-4D97-AF65-F5344CB8AC3E}">
        <p14:creationId xmlns:p14="http://schemas.microsoft.com/office/powerpoint/2010/main" val="317967644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Clams &amp; Mussels"/>
          <p:cNvSpPr txBox="1">
            <a:spLocks noGrp="1"/>
          </p:cNvSpPr>
          <p:nvPr>
            <p:ph type="title"/>
          </p:nvPr>
        </p:nvSpPr>
        <p:spPr>
          <a:xfrm>
            <a:off x="499996" y="123762"/>
            <a:ext cx="12004808" cy="1372399"/>
          </a:xfrm>
          <a:prstGeom prst="rect">
            <a:avLst/>
          </a:prstGeom>
        </p:spPr>
        <p:txBody>
          <a:bodyPr>
            <a:normAutofit/>
          </a:bodyPr>
          <a:lstStyle>
            <a:lvl1pPr algn="ctr">
              <a:defRPr sz="6000"/>
            </a:lvl1pPr>
          </a:lstStyle>
          <a:p>
            <a:r>
              <a:rPr sz="5000" dirty="0"/>
              <a:t>Clams &amp; Mussels</a:t>
            </a:r>
          </a:p>
        </p:txBody>
      </p:sp>
      <p:pic>
        <p:nvPicPr>
          <p:cNvPr id="532" name="unionoida.unionidae.elliptio.dorsal.png" descr="unionoida.unionidae.elliptio.dorsal.png"/>
          <p:cNvPicPr>
            <a:picLocks noChangeAspect="1"/>
          </p:cNvPicPr>
          <p:nvPr/>
        </p:nvPicPr>
        <p:blipFill>
          <a:blip r:embed="rId3"/>
          <a:stretch>
            <a:fillRect/>
          </a:stretch>
        </p:blipFill>
        <p:spPr>
          <a:xfrm rot="5400000">
            <a:off x="7320650" y="1767951"/>
            <a:ext cx="4896105" cy="4828104"/>
          </a:xfrm>
          <a:prstGeom prst="rect">
            <a:avLst/>
          </a:prstGeom>
          <a:ln w="12700">
            <a:miter lim="400000"/>
          </a:ln>
        </p:spPr>
      </p:pic>
      <p:pic>
        <p:nvPicPr>
          <p:cNvPr id="533" name="veneroida.sphaeridae.pisidium.dorsal.png" descr="veneroida.sphaeridae.pisidium.dorsal.png"/>
          <p:cNvPicPr>
            <a:picLocks noChangeAspect="1"/>
          </p:cNvPicPr>
          <p:nvPr/>
        </p:nvPicPr>
        <p:blipFill>
          <a:blip r:embed="rId4"/>
          <a:stretch>
            <a:fillRect/>
          </a:stretch>
        </p:blipFill>
        <p:spPr>
          <a:xfrm>
            <a:off x="433119" y="2298686"/>
            <a:ext cx="6321624" cy="3766634"/>
          </a:xfrm>
          <a:prstGeom prst="rect">
            <a:avLst/>
          </a:prstGeom>
          <a:ln w="12700">
            <a:miter lim="400000"/>
          </a:ln>
        </p:spPr>
      </p:pic>
      <p:sp>
        <p:nvSpPr>
          <p:cNvPr id="534" name="TextBox 1"/>
          <p:cNvSpPr txBox="1"/>
          <p:nvPr/>
        </p:nvSpPr>
        <p:spPr>
          <a:xfrm>
            <a:off x="3371162" y="6575487"/>
            <a:ext cx="7128457" cy="179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Fleshy body enclosed between two clamped shells</a:t>
            </a:r>
          </a:p>
          <a:p>
            <a:pPr marL="342899" indent="-342899" algn="l" defTabSz="914400">
              <a:spcBef>
                <a:spcPts val="1000"/>
              </a:spcBef>
              <a:buSzPct val="100000"/>
              <a:buChar char="-"/>
              <a:defRPr sz="2200" b="0">
                <a:latin typeface="Helvetica"/>
                <a:ea typeface="Helvetica"/>
                <a:cs typeface="Helvetica"/>
                <a:sym typeface="Helvetica"/>
              </a:defRPr>
            </a:pPr>
            <a:r>
              <a:t>If alive, shells cannot be pried apart</a:t>
            </a:r>
          </a:p>
          <a:p>
            <a:pPr marL="342899" indent="-342899" algn="l" defTabSz="914400">
              <a:spcBef>
                <a:spcPts val="1000"/>
              </a:spcBef>
              <a:buSzPct val="100000"/>
              <a:buChar char="-"/>
              <a:defRPr sz="2200" b="0">
                <a:latin typeface="Helvetica"/>
                <a:ea typeface="Helvetica"/>
                <a:cs typeface="Helvetica"/>
                <a:sym typeface="Helvetica"/>
              </a:defRPr>
            </a:pPr>
            <a:r>
              <a:t>When monitoring, do not count empty shells</a:t>
            </a:r>
          </a:p>
          <a:p>
            <a:pPr marL="342899" indent="-342899" algn="l" defTabSz="914400">
              <a:spcBef>
                <a:spcPts val="1000"/>
              </a:spcBef>
              <a:buSzPct val="100000"/>
              <a:buChar char="-"/>
              <a:defRPr sz="2200" b="0">
                <a:latin typeface="Helvetica"/>
                <a:ea typeface="Helvetica"/>
                <a:cs typeface="Helvetica"/>
                <a:sym typeface="Helvetica"/>
              </a:defRPr>
            </a:pPr>
            <a:r>
              <a:t>Can be confused with seed pods</a:t>
            </a:r>
          </a:p>
        </p:txBody>
      </p:sp>
      <p:sp>
        <p:nvSpPr>
          <p:cNvPr id="535"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Dragonfly Larva | Odonat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Dragonfly Larva | </a:t>
            </a:r>
            <a:r>
              <a:rPr sz="5000" b="1" dirty="0"/>
              <a:t>Odonata</a:t>
            </a:r>
          </a:p>
        </p:txBody>
      </p:sp>
      <p:sp>
        <p:nvSpPr>
          <p:cNvPr id="541" name="TextBox 1"/>
          <p:cNvSpPr txBox="1"/>
          <p:nvPr/>
        </p:nvSpPr>
        <p:spPr>
          <a:xfrm>
            <a:off x="1134223" y="2954647"/>
            <a:ext cx="4565082" cy="369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½ - 2 inches in length </a:t>
            </a:r>
          </a:p>
          <a:p>
            <a:pPr marL="342899" indent="-342899" algn="l" defTabSz="914400">
              <a:spcBef>
                <a:spcPts val="1000"/>
              </a:spcBef>
              <a:buSzPct val="100000"/>
              <a:buChar char="-"/>
              <a:defRPr sz="2200" b="0">
                <a:latin typeface="Helvetica"/>
                <a:ea typeface="Helvetica"/>
                <a:cs typeface="Helvetica"/>
                <a:sym typeface="Helvetica"/>
              </a:defRPr>
            </a:pPr>
            <a:r>
              <a:rPr b="1"/>
              <a:t>Two</a:t>
            </a:r>
            <a:r>
              <a:t> pairs of wing pads </a:t>
            </a:r>
          </a:p>
          <a:p>
            <a:pPr marL="342899" indent="-342899" algn="l" defTabSz="914400">
              <a:spcBef>
                <a:spcPts val="1000"/>
              </a:spcBef>
              <a:buSzPct val="100000"/>
              <a:buChar char="-"/>
              <a:defRPr sz="2200" b="0">
                <a:latin typeface="Helvetica"/>
                <a:ea typeface="Helvetica"/>
                <a:cs typeface="Helvetica"/>
                <a:sym typeface="Helvetica"/>
              </a:defRPr>
            </a:pPr>
            <a:r>
              <a:t>Large round or oval abdomen </a:t>
            </a:r>
          </a:p>
          <a:p>
            <a:pPr marL="342899" indent="-342899" algn="l" defTabSz="914400">
              <a:spcBef>
                <a:spcPts val="1000"/>
              </a:spcBef>
              <a:buSzPct val="100000"/>
              <a:buChar char="-"/>
              <a:defRPr sz="2200" b="0">
                <a:latin typeface="Helvetica"/>
                <a:ea typeface="Helvetica"/>
                <a:cs typeface="Helvetica"/>
                <a:sym typeface="Helvetica"/>
              </a:defRPr>
            </a:pPr>
            <a:r>
              <a:t>Abdomen terminates in three small pointed structures </a:t>
            </a:r>
          </a:p>
          <a:p>
            <a:pPr marL="342899" indent="-342899" algn="l" defTabSz="914400">
              <a:spcBef>
                <a:spcPts val="1000"/>
              </a:spcBef>
              <a:buSzPct val="100000"/>
              <a:buChar char="-"/>
              <a:defRPr sz="2200" b="0">
                <a:latin typeface="Helvetica"/>
                <a:ea typeface="Helvetica"/>
                <a:cs typeface="Helvetica"/>
                <a:sym typeface="Helvetica"/>
              </a:defRPr>
            </a:pPr>
            <a:r>
              <a:t>Prefers cool, still water</a:t>
            </a:r>
          </a:p>
          <a:p>
            <a:pPr marL="342899" indent="-342899" algn="l" defTabSz="914400">
              <a:spcBef>
                <a:spcPts val="1000"/>
              </a:spcBef>
              <a:buSzPct val="100000"/>
              <a:buChar char="-"/>
              <a:defRPr sz="2200" b="0">
                <a:latin typeface="Helvetica"/>
                <a:ea typeface="Helvetica"/>
                <a:cs typeface="Helvetica"/>
                <a:sym typeface="Helvetica"/>
              </a:defRPr>
            </a:pPr>
            <a:r>
              <a:t>Often found among vegetation and leaf packs or burrowed in sediment </a:t>
            </a:r>
          </a:p>
        </p:txBody>
      </p:sp>
      <p:sp>
        <p:nvSpPr>
          <p:cNvPr id="542" name="Rectangle 1"/>
          <p:cNvSpPr txBox="1"/>
          <p:nvPr/>
        </p:nvSpPr>
        <p:spPr>
          <a:xfrm>
            <a:off x="9377481" y="1301168"/>
            <a:ext cx="1764318"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(Anisoptera)</a:t>
            </a:r>
          </a:p>
        </p:txBody>
      </p:sp>
      <p:sp>
        <p:nvSpPr>
          <p:cNvPr id="543" name="Line 10"/>
          <p:cNvSpPr/>
          <p:nvPr/>
        </p:nvSpPr>
        <p:spPr>
          <a:xfrm>
            <a:off x="7178226" y="2775583"/>
            <a:ext cx="550000" cy="454320"/>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46" name="Rectangle 4"/>
          <p:cNvSpPr txBox="1"/>
          <p:nvPr/>
        </p:nvSpPr>
        <p:spPr>
          <a:xfrm>
            <a:off x="5403478" y="2099122"/>
            <a:ext cx="2468929"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defRPr sz="1800">
                <a:solidFill>
                  <a:srgbClr val="21B7E8"/>
                </a:solidFill>
                <a:latin typeface="Helvetica"/>
                <a:ea typeface="Helvetica"/>
                <a:cs typeface="Helvetica"/>
                <a:sym typeface="Helvetica"/>
              </a:defRPr>
            </a:pPr>
            <a:r>
              <a:t>Large jaw covers </a:t>
            </a:r>
            <a:br/>
            <a:r>
              <a:t>the underside of head</a:t>
            </a:r>
          </a:p>
        </p:txBody>
      </p:sp>
      <p:pic>
        <p:nvPicPr>
          <p:cNvPr id="547" name="Picture 12" descr="Picture 12"/>
          <p:cNvPicPr>
            <a:picLocks noChangeAspect="1"/>
          </p:cNvPicPr>
          <p:nvPr/>
        </p:nvPicPr>
        <p:blipFill>
          <a:blip r:embed="rId3"/>
          <a:stretch>
            <a:fillRect/>
          </a:stretch>
        </p:blipFill>
        <p:spPr>
          <a:xfrm>
            <a:off x="6001544" y="2561578"/>
            <a:ext cx="4069175" cy="5600900"/>
          </a:xfrm>
          <a:prstGeom prst="rect">
            <a:avLst/>
          </a:prstGeom>
          <a:ln w="12700">
            <a:miter lim="400000"/>
          </a:ln>
        </p:spPr>
      </p:pic>
      <p:sp>
        <p:nvSpPr>
          <p:cNvPr id="548" name="Similar to Mayfly, Stonefly, Damselfly"/>
          <p:cNvSpPr txBox="1"/>
          <p:nvPr/>
        </p:nvSpPr>
        <p:spPr>
          <a:xfrm>
            <a:off x="4271475" y="8587623"/>
            <a:ext cx="4461850"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Mayfly, Stonefly, Damselfly</a:t>
            </a:r>
          </a:p>
        </p:txBody>
      </p:sp>
      <p:grpSp>
        <p:nvGrpSpPr>
          <p:cNvPr id="2" name="Group 1"/>
          <p:cNvGrpSpPr/>
          <p:nvPr/>
        </p:nvGrpSpPr>
        <p:grpSpPr>
          <a:xfrm>
            <a:off x="9116828" y="2561904"/>
            <a:ext cx="3738352" cy="5125643"/>
            <a:chOff x="9116828" y="2561904"/>
            <a:chExt cx="3738352" cy="5125643"/>
          </a:xfrm>
        </p:grpSpPr>
        <p:pic>
          <p:nvPicPr>
            <p:cNvPr id="540" name="odonata.cordulegastridae.cordulegaster.dorsal.png" descr="odonata.cordulegastridae.cordulegaster.dorsal.png"/>
            <p:cNvPicPr>
              <a:picLocks noChangeAspect="1"/>
            </p:cNvPicPr>
            <p:nvPr/>
          </p:nvPicPr>
          <p:blipFill>
            <a:blip r:embed="rId4"/>
            <a:stretch>
              <a:fillRect/>
            </a:stretch>
          </p:blipFill>
          <p:spPr>
            <a:xfrm rot="5400000">
              <a:off x="8874845" y="3211361"/>
              <a:ext cx="4629792" cy="3330878"/>
            </a:xfrm>
            <a:prstGeom prst="rect">
              <a:avLst/>
            </a:prstGeom>
            <a:ln w="12700">
              <a:miter lim="400000"/>
            </a:ln>
          </p:spPr>
        </p:pic>
        <p:sp>
          <p:nvSpPr>
            <p:cNvPr id="544" name="Text Box 8"/>
            <p:cNvSpPr txBox="1"/>
            <p:nvPr/>
          </p:nvSpPr>
          <p:spPr>
            <a:xfrm>
              <a:off x="9116828" y="2632866"/>
              <a:ext cx="144780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Large eyes </a:t>
              </a:r>
            </a:p>
          </p:txBody>
        </p:sp>
        <p:sp>
          <p:nvSpPr>
            <p:cNvPr id="545" name="Text Box 11"/>
            <p:cNvSpPr txBox="1"/>
            <p:nvPr/>
          </p:nvSpPr>
          <p:spPr>
            <a:xfrm>
              <a:off x="9287333" y="7037306"/>
              <a:ext cx="1820629"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Stocky body without tails</a:t>
              </a:r>
            </a:p>
          </p:txBody>
        </p:sp>
        <p:sp>
          <p:nvSpPr>
            <p:cNvPr id="549" name="Line 10"/>
            <p:cNvSpPr/>
            <p:nvPr/>
          </p:nvSpPr>
          <p:spPr>
            <a:xfrm flipH="1" flipV="1">
              <a:off x="9742606" y="2966644"/>
              <a:ext cx="900264" cy="243747"/>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grpSp>
      <p:sp>
        <p:nvSpPr>
          <p:cNvPr id="550" name="Line 10"/>
          <p:cNvSpPr/>
          <p:nvPr/>
        </p:nvSpPr>
        <p:spPr>
          <a:xfrm flipH="1">
            <a:off x="8509825" y="2965176"/>
            <a:ext cx="1242123" cy="632189"/>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51"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Damselfly Larva | Odonat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Damselfly Larva | </a:t>
            </a:r>
            <a:r>
              <a:rPr sz="5000" b="1" dirty="0"/>
              <a:t>Odonata</a:t>
            </a:r>
          </a:p>
        </p:txBody>
      </p:sp>
      <p:sp>
        <p:nvSpPr>
          <p:cNvPr id="557" name="TextBox 1"/>
          <p:cNvSpPr txBox="1"/>
          <p:nvPr/>
        </p:nvSpPr>
        <p:spPr>
          <a:xfrm>
            <a:off x="1388223" y="4018337"/>
            <a:ext cx="5251894" cy="113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000" b="0">
                <a:latin typeface="Helvetica"/>
                <a:ea typeface="Helvetica"/>
                <a:cs typeface="Helvetica"/>
                <a:sym typeface="Helvetica"/>
              </a:defRPr>
            </a:pPr>
            <a:r>
              <a:t>½ - 1 inch in length </a:t>
            </a:r>
          </a:p>
          <a:p>
            <a:pPr marL="342899" indent="-342899" algn="l" defTabSz="914400">
              <a:spcBef>
                <a:spcPts val="1000"/>
              </a:spcBef>
              <a:buSzPct val="100000"/>
              <a:buChar char="-"/>
              <a:defRPr sz="2000" b="0">
                <a:latin typeface="Helvetica"/>
                <a:ea typeface="Helvetica"/>
                <a:cs typeface="Helvetica"/>
                <a:sym typeface="Helvetica"/>
              </a:defRPr>
            </a:pPr>
            <a:r>
              <a:t>Abdomen usually more narrow and slender than dragonflies </a:t>
            </a:r>
          </a:p>
        </p:txBody>
      </p:sp>
      <p:sp>
        <p:nvSpPr>
          <p:cNvPr id="558" name="Rectangle 1"/>
          <p:cNvSpPr txBox="1"/>
          <p:nvPr/>
        </p:nvSpPr>
        <p:spPr>
          <a:xfrm>
            <a:off x="10267601" y="5040207"/>
            <a:ext cx="1679486"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(Zygoptera)</a:t>
            </a:r>
          </a:p>
        </p:txBody>
      </p:sp>
      <p:sp>
        <p:nvSpPr>
          <p:cNvPr id="564" name="Similar to Mayfly, Stonefly, Dragonfly"/>
          <p:cNvSpPr txBox="1"/>
          <p:nvPr/>
        </p:nvSpPr>
        <p:spPr>
          <a:xfrm>
            <a:off x="4286126" y="8587623"/>
            <a:ext cx="4432549"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Mayfly, Stonefly, Dragonfly</a:t>
            </a:r>
          </a:p>
        </p:txBody>
      </p:sp>
      <p:grpSp>
        <p:nvGrpSpPr>
          <p:cNvPr id="2" name="Group 1"/>
          <p:cNvGrpSpPr/>
          <p:nvPr/>
        </p:nvGrpSpPr>
        <p:grpSpPr>
          <a:xfrm>
            <a:off x="4892719" y="1347968"/>
            <a:ext cx="7150220" cy="7057664"/>
            <a:chOff x="4892719" y="1347968"/>
            <a:chExt cx="7150220" cy="7057664"/>
          </a:xfrm>
        </p:grpSpPr>
        <p:pic>
          <p:nvPicPr>
            <p:cNvPr id="556" name="odonata.calopterygidae.calopteryx.dorsal.png" descr="odonata.calopterygidae.calopteryx.dorsal.png"/>
            <p:cNvPicPr>
              <a:picLocks noChangeAspect="1"/>
            </p:cNvPicPr>
            <p:nvPr/>
          </p:nvPicPr>
          <p:blipFill>
            <a:blip r:embed="rId3"/>
            <a:stretch>
              <a:fillRect/>
            </a:stretch>
          </p:blipFill>
          <p:spPr>
            <a:xfrm rot="5400000">
              <a:off x="4674315" y="2127252"/>
              <a:ext cx="7057664" cy="5499096"/>
            </a:xfrm>
            <a:prstGeom prst="rect">
              <a:avLst/>
            </a:prstGeom>
            <a:ln w="12700">
              <a:miter lim="400000"/>
            </a:ln>
          </p:spPr>
        </p:pic>
        <p:sp>
          <p:nvSpPr>
            <p:cNvPr id="559" name="Line 9"/>
            <p:cNvSpPr/>
            <p:nvPr/>
          </p:nvSpPr>
          <p:spPr>
            <a:xfrm>
              <a:off x="7088555" y="2347479"/>
              <a:ext cx="905110" cy="383150"/>
            </a:xfrm>
            <a:prstGeom prst="line">
              <a:avLst/>
            </a:prstGeom>
            <a:ln w="12700">
              <a:solidFill>
                <a:srgbClr val="21B7E8">
                  <a:alpha val="88371"/>
                </a:srgbClr>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60" name="Text Box 8"/>
            <p:cNvSpPr txBox="1"/>
            <p:nvPr/>
          </p:nvSpPr>
          <p:spPr>
            <a:xfrm>
              <a:off x="9606039" y="6664267"/>
              <a:ext cx="24369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spcBef>
                  <a:spcPts val="700"/>
                </a:spcBef>
                <a:defRPr sz="1800">
                  <a:solidFill>
                    <a:srgbClr val="21B7E8"/>
                  </a:solidFill>
                  <a:latin typeface="Helvetica"/>
                  <a:ea typeface="Helvetica"/>
                  <a:cs typeface="Helvetica"/>
                  <a:sym typeface="Helvetica"/>
                </a:defRPr>
              </a:pPr>
              <a:r>
                <a:t>Three oar-shaped </a:t>
              </a:r>
              <a:br/>
              <a:r>
                <a:t>tails (actually gills)</a:t>
              </a:r>
            </a:p>
          </p:txBody>
        </p:sp>
        <p:sp>
          <p:nvSpPr>
            <p:cNvPr id="561" name="Text Box 8"/>
            <p:cNvSpPr txBox="1"/>
            <p:nvPr/>
          </p:nvSpPr>
          <p:spPr>
            <a:xfrm>
              <a:off x="10100588" y="2290214"/>
              <a:ext cx="144780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Large eyes </a:t>
              </a:r>
            </a:p>
          </p:txBody>
        </p:sp>
        <p:sp>
          <p:nvSpPr>
            <p:cNvPr id="562" name="Rectangle 13"/>
            <p:cNvSpPr txBox="1"/>
            <p:nvPr/>
          </p:nvSpPr>
          <p:spPr>
            <a:xfrm>
              <a:off x="4892719" y="1569461"/>
              <a:ext cx="24369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defRPr sz="1800">
                  <a:solidFill>
                    <a:srgbClr val="21B7E8"/>
                  </a:solidFill>
                  <a:latin typeface="Helvetica"/>
                  <a:ea typeface="Helvetica"/>
                  <a:cs typeface="Helvetica"/>
                  <a:sym typeface="Helvetica"/>
                </a:defRPr>
              </a:pPr>
              <a:r>
                <a:t>Large jaw covers </a:t>
              </a:r>
              <a:br/>
              <a:r>
                <a:t>the underside of head</a:t>
              </a:r>
            </a:p>
          </p:txBody>
        </p:sp>
        <p:sp>
          <p:nvSpPr>
            <p:cNvPr id="563" name="Line 9"/>
            <p:cNvSpPr/>
            <p:nvPr/>
          </p:nvSpPr>
          <p:spPr>
            <a:xfrm flipH="1">
              <a:off x="8752062" y="2553266"/>
              <a:ext cx="1330460" cy="277726"/>
            </a:xfrm>
            <a:prstGeom prst="line">
              <a:avLst/>
            </a:prstGeom>
            <a:ln w="12700">
              <a:solidFill>
                <a:srgbClr val="21B7E8">
                  <a:alpha val="88371"/>
                </a:srgbClr>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65" name="Right Brace 28"/>
            <p:cNvSpPr/>
            <p:nvPr/>
          </p:nvSpPr>
          <p:spPr>
            <a:xfrm rot="21600000">
              <a:off x="9064535" y="6065249"/>
              <a:ext cx="495301" cy="18990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0"/>
                    <a:pt x="10800" y="669"/>
                  </a:cubicBezTo>
                  <a:lnTo>
                    <a:pt x="10800" y="10485"/>
                  </a:lnTo>
                  <a:cubicBezTo>
                    <a:pt x="10800" y="10854"/>
                    <a:pt x="15635" y="11154"/>
                    <a:pt x="21600" y="11154"/>
                  </a:cubicBezTo>
                  <a:cubicBezTo>
                    <a:pt x="15635" y="11154"/>
                    <a:pt x="10800" y="11454"/>
                    <a:pt x="10800" y="11823"/>
                  </a:cubicBezTo>
                  <a:lnTo>
                    <a:pt x="10800" y="20931"/>
                  </a:lnTo>
                  <a:cubicBezTo>
                    <a:pt x="10800" y="21300"/>
                    <a:pt x="5965" y="21600"/>
                    <a:pt x="0" y="21600"/>
                  </a:cubicBezTo>
                </a:path>
              </a:pathLst>
            </a:custGeom>
            <a:ln w="25400">
              <a:solidFill>
                <a:srgbClr val="00C0FC"/>
              </a:solidFill>
            </a:ln>
            <a:effectLst>
              <a:outerShdw rotWithShape="0">
                <a:srgbClr val="000000">
                  <a:alpha val="0"/>
                </a:srgbClr>
              </a:outerShdw>
            </a:effectLst>
          </p:spPr>
          <p:txBody>
            <a:bodyPr lIns="45719" rIns="45719" anchor="ctr"/>
            <a:lstStyle/>
            <a:p>
              <a:pPr defTabSz="457200">
                <a:defRPr sz="1800" b="0">
                  <a:latin typeface="Gill Sans MT"/>
                  <a:ea typeface="Gill Sans MT"/>
                  <a:cs typeface="Gill Sans MT"/>
                  <a:sym typeface="Gill Sans MT"/>
                </a:defRPr>
              </a:pPr>
              <a:endParaRPr/>
            </a:p>
          </p:txBody>
        </p:sp>
      </p:grpSp>
      <p:sp>
        <p:nvSpPr>
          <p:cNvPr id="566"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5" t="14548" r="72909" b="24057"/>
          <a:stretch/>
        </p:blipFill>
        <p:spPr bwMode="auto">
          <a:xfrm>
            <a:off x="236175" y="459142"/>
            <a:ext cx="6172200" cy="4417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752" t="15168" r="72887" b="23127"/>
          <a:stretch/>
        </p:blipFill>
        <p:spPr bwMode="auto">
          <a:xfrm>
            <a:off x="6644789" y="471650"/>
            <a:ext cx="6182211" cy="442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014" t="14548" r="54777" b="23953"/>
          <a:stretch/>
        </p:blipFill>
        <p:spPr bwMode="auto">
          <a:xfrm>
            <a:off x="1508642" y="5029200"/>
            <a:ext cx="10292316" cy="4217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17015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Dragonfly vs. Damselfly"/>
          <p:cNvSpPr txBox="1">
            <a:spLocks noGrp="1"/>
          </p:cNvSpPr>
          <p:nvPr>
            <p:ph type="title"/>
          </p:nvPr>
        </p:nvSpPr>
        <p:spPr>
          <a:xfrm>
            <a:off x="499996" y="277067"/>
            <a:ext cx="12004808" cy="1372399"/>
          </a:xfrm>
          <a:prstGeom prst="rect">
            <a:avLst/>
          </a:prstGeom>
        </p:spPr>
        <p:txBody>
          <a:bodyPr>
            <a:normAutofit/>
          </a:bodyPr>
          <a:lstStyle>
            <a:lvl1pPr algn="ctr">
              <a:defRPr sz="6000"/>
            </a:lvl1pPr>
          </a:lstStyle>
          <a:p>
            <a:r>
              <a:rPr sz="5000" b="1" dirty="0"/>
              <a:t>Dragonfly</a:t>
            </a:r>
            <a:r>
              <a:rPr sz="5000" dirty="0"/>
              <a:t> vs. </a:t>
            </a:r>
            <a:r>
              <a:rPr sz="5000" b="1" dirty="0"/>
              <a:t>Damselfly</a:t>
            </a:r>
            <a:r>
              <a:rPr lang="en-US" sz="5000" b="1" dirty="0"/>
              <a:t> </a:t>
            </a:r>
            <a:endParaRPr sz="5000" b="1" dirty="0"/>
          </a:p>
        </p:txBody>
      </p:sp>
      <p:pic>
        <p:nvPicPr>
          <p:cNvPr id="571" name="odonata.cordulegastridae.cordulegaster.dorsal.png" descr="odonata.cordulegastridae.cordulegaster.dorsal.png"/>
          <p:cNvPicPr>
            <a:picLocks noChangeAspect="1"/>
          </p:cNvPicPr>
          <p:nvPr/>
        </p:nvPicPr>
        <p:blipFill>
          <a:blip r:embed="rId3"/>
          <a:stretch>
            <a:fillRect/>
          </a:stretch>
        </p:blipFill>
        <p:spPr>
          <a:xfrm rot="5400000">
            <a:off x="1353286" y="2762004"/>
            <a:ext cx="5878970" cy="4229592"/>
          </a:xfrm>
          <a:prstGeom prst="rect">
            <a:avLst/>
          </a:prstGeom>
          <a:ln w="12700">
            <a:miter lim="400000"/>
          </a:ln>
        </p:spPr>
      </p:pic>
      <p:pic>
        <p:nvPicPr>
          <p:cNvPr id="572" name="odonata.calopterygidae.calopteryx.dorsal.png" descr="odonata.calopterygidae.calopteryx.dorsal.png"/>
          <p:cNvPicPr>
            <a:picLocks noChangeAspect="1"/>
          </p:cNvPicPr>
          <p:nvPr/>
        </p:nvPicPr>
        <p:blipFill>
          <a:blip r:embed="rId4"/>
          <a:stretch>
            <a:fillRect/>
          </a:stretch>
        </p:blipFill>
        <p:spPr>
          <a:xfrm rot="5400000">
            <a:off x="5464966" y="2428750"/>
            <a:ext cx="7057663" cy="5499095"/>
          </a:xfrm>
          <a:prstGeom prst="rect">
            <a:avLst/>
          </a:prstGeom>
          <a:ln w="12700">
            <a:miter lim="400000"/>
          </a:ln>
        </p:spPr>
      </p:pic>
      <p:sp>
        <p:nvSpPr>
          <p:cNvPr id="573"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odonata.cordulegastridae.cordulegaster.dorsal.png" descr="odonata.cordulegastridae.cordulegaster.dorsal.png"/>
          <p:cNvPicPr>
            <a:picLocks noChangeAspect="1"/>
          </p:cNvPicPr>
          <p:nvPr/>
        </p:nvPicPr>
        <p:blipFill>
          <a:blip r:embed="rId3"/>
          <a:stretch>
            <a:fillRect/>
          </a:stretch>
        </p:blipFill>
        <p:spPr>
          <a:xfrm rot="5400000">
            <a:off x="1353286" y="2762004"/>
            <a:ext cx="5878970" cy="4229592"/>
          </a:xfrm>
          <a:prstGeom prst="rect">
            <a:avLst/>
          </a:prstGeom>
          <a:ln w="12700">
            <a:miter lim="400000"/>
          </a:ln>
        </p:spPr>
      </p:pic>
      <p:sp>
        <p:nvSpPr>
          <p:cNvPr id="573"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
        <p:nvSpPr>
          <p:cNvPr id="9" name="Text Box 11"/>
          <p:cNvSpPr txBox="1"/>
          <p:nvPr/>
        </p:nvSpPr>
        <p:spPr>
          <a:xfrm>
            <a:off x="2540000" y="7849196"/>
            <a:ext cx="2449290"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rPr dirty="0"/>
              <a:t>Stocky body without tails</a:t>
            </a:r>
            <a:r>
              <a:rPr lang="en-US" dirty="0"/>
              <a:t>, ends with points </a:t>
            </a:r>
            <a:endParaRPr dirty="0"/>
          </a:p>
        </p:txBody>
      </p:sp>
      <p:grpSp>
        <p:nvGrpSpPr>
          <p:cNvPr id="16" name="Group 15"/>
          <p:cNvGrpSpPr/>
          <p:nvPr/>
        </p:nvGrpSpPr>
        <p:grpSpPr>
          <a:xfrm>
            <a:off x="9754255" y="6443862"/>
            <a:ext cx="2933631" cy="1814240"/>
            <a:chOff x="9064535" y="6065249"/>
            <a:chExt cx="2978404" cy="1899077"/>
          </a:xfrm>
        </p:grpSpPr>
        <p:sp>
          <p:nvSpPr>
            <p:cNvPr id="19" name="Text Box 8"/>
            <p:cNvSpPr txBox="1"/>
            <p:nvPr/>
          </p:nvSpPr>
          <p:spPr>
            <a:xfrm>
              <a:off x="9606039" y="6664267"/>
              <a:ext cx="2436900"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spcBef>
                  <a:spcPts val="700"/>
                </a:spcBef>
                <a:defRPr sz="1800">
                  <a:solidFill>
                    <a:srgbClr val="21B7E8"/>
                  </a:solidFill>
                  <a:latin typeface="Helvetica"/>
                  <a:ea typeface="Helvetica"/>
                  <a:cs typeface="Helvetica"/>
                  <a:sym typeface="Helvetica"/>
                </a:defRPr>
              </a:pPr>
              <a:r>
                <a:rPr dirty="0"/>
                <a:t>Three oar-shaped </a:t>
              </a:r>
              <a:br>
                <a:rPr dirty="0"/>
              </a:br>
              <a:r>
                <a:rPr dirty="0"/>
                <a:t>tails (actually gills)</a:t>
              </a:r>
              <a:r>
                <a:rPr lang="en-US" dirty="0"/>
                <a:t>, may break off,</a:t>
              </a:r>
              <a:endParaRPr dirty="0"/>
            </a:p>
          </p:txBody>
        </p:sp>
        <p:sp>
          <p:nvSpPr>
            <p:cNvPr id="23" name="Right Brace 28"/>
            <p:cNvSpPr/>
            <p:nvPr/>
          </p:nvSpPr>
          <p:spPr>
            <a:xfrm rot="21600000">
              <a:off x="9064535" y="6065249"/>
              <a:ext cx="495301" cy="18990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0"/>
                    <a:pt x="10800" y="669"/>
                  </a:cubicBezTo>
                  <a:lnTo>
                    <a:pt x="10800" y="10485"/>
                  </a:lnTo>
                  <a:cubicBezTo>
                    <a:pt x="10800" y="10854"/>
                    <a:pt x="15635" y="11154"/>
                    <a:pt x="21600" y="11154"/>
                  </a:cubicBezTo>
                  <a:cubicBezTo>
                    <a:pt x="15635" y="11154"/>
                    <a:pt x="10800" y="11454"/>
                    <a:pt x="10800" y="11823"/>
                  </a:cubicBezTo>
                  <a:lnTo>
                    <a:pt x="10800" y="20931"/>
                  </a:lnTo>
                  <a:cubicBezTo>
                    <a:pt x="10800" y="21300"/>
                    <a:pt x="5965" y="21600"/>
                    <a:pt x="0" y="21600"/>
                  </a:cubicBezTo>
                </a:path>
              </a:pathLst>
            </a:custGeom>
            <a:ln w="25400">
              <a:solidFill>
                <a:srgbClr val="00C0FC"/>
              </a:solidFill>
            </a:ln>
            <a:effectLst>
              <a:outerShdw rotWithShape="0">
                <a:srgbClr val="000000">
                  <a:alpha val="0"/>
                </a:srgbClr>
              </a:outerShdw>
            </a:effectLst>
          </p:spPr>
          <p:txBody>
            <a:bodyPr lIns="45719" rIns="45719" anchor="ctr"/>
            <a:lstStyle/>
            <a:p>
              <a:pPr defTabSz="457200">
                <a:defRPr sz="1800" b="0">
                  <a:latin typeface="Gill Sans MT"/>
                  <a:ea typeface="Gill Sans MT"/>
                  <a:cs typeface="Gill Sans MT"/>
                  <a:sym typeface="Gill Sans MT"/>
                </a:defRPr>
              </a:pPr>
              <a:endParaRPr/>
            </a:p>
          </p:txBody>
        </p:sp>
      </p:grpSp>
      <p:sp>
        <p:nvSpPr>
          <p:cNvPr id="14" name="Dragonfly vs. Damselfly">
            <a:extLst>
              <a:ext uri="{FF2B5EF4-FFF2-40B4-BE49-F238E27FC236}">
                <a16:creationId xmlns:a16="http://schemas.microsoft.com/office/drawing/2014/main" id="{BAB34DF4-C376-DD4A-8353-8459DCE63364}"/>
              </a:ext>
            </a:extLst>
          </p:cNvPr>
          <p:cNvSpPr txBox="1">
            <a:spLocks noGrp="1"/>
          </p:cNvSpPr>
          <p:nvPr>
            <p:ph type="title"/>
          </p:nvPr>
        </p:nvSpPr>
        <p:spPr>
          <a:xfrm>
            <a:off x="499996" y="277067"/>
            <a:ext cx="12004808" cy="1372399"/>
          </a:xfrm>
          <a:prstGeom prst="rect">
            <a:avLst/>
          </a:prstGeom>
        </p:spPr>
        <p:txBody>
          <a:bodyPr>
            <a:normAutofit/>
          </a:bodyPr>
          <a:lstStyle>
            <a:lvl1pPr algn="ctr">
              <a:defRPr sz="6000"/>
            </a:lvl1pPr>
          </a:lstStyle>
          <a:p>
            <a:r>
              <a:rPr sz="5000" b="1" dirty="0"/>
              <a:t>Dragonfly</a:t>
            </a:r>
            <a:r>
              <a:rPr sz="5000" dirty="0"/>
              <a:t> vs. </a:t>
            </a:r>
            <a:r>
              <a:rPr sz="5000" b="1" dirty="0"/>
              <a:t>Damselfly</a:t>
            </a:r>
            <a:r>
              <a:rPr lang="en-US" sz="5000" b="1" dirty="0"/>
              <a:t> </a:t>
            </a:r>
            <a:endParaRPr sz="5000" b="1" dirty="0"/>
          </a:p>
        </p:txBody>
      </p:sp>
      <p:pic>
        <p:nvPicPr>
          <p:cNvPr id="18" name="odonata.calopterygidae.calopteryx.dorsal.png" descr="odonata.calopterygidae.calopteryx.dorsal.png">
            <a:extLst>
              <a:ext uri="{FF2B5EF4-FFF2-40B4-BE49-F238E27FC236}">
                <a16:creationId xmlns:a16="http://schemas.microsoft.com/office/drawing/2014/main" id="{A67D5517-2B4F-2748-AFBF-63ED7556F5FE}"/>
              </a:ext>
            </a:extLst>
          </p:cNvPr>
          <p:cNvPicPr>
            <a:picLocks noChangeAspect="1"/>
          </p:cNvPicPr>
          <p:nvPr/>
        </p:nvPicPr>
        <p:blipFill>
          <a:blip r:embed="rId4"/>
          <a:stretch>
            <a:fillRect/>
          </a:stretch>
        </p:blipFill>
        <p:spPr>
          <a:xfrm rot="5400000">
            <a:off x="5464966" y="2428750"/>
            <a:ext cx="7057663" cy="5499095"/>
          </a:xfrm>
          <a:prstGeom prst="rect">
            <a:avLst/>
          </a:prstGeom>
          <a:ln w="12700">
            <a:miter lim="400000"/>
          </a:ln>
        </p:spPr>
      </p:pic>
    </p:spTree>
    <p:extLst>
      <p:ext uri="{BB962C8B-B14F-4D97-AF65-F5344CB8AC3E}">
        <p14:creationId xmlns:p14="http://schemas.microsoft.com/office/powerpoint/2010/main" val="7579983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Netspinning Caddisfly | Tricho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err="1"/>
              <a:t>Netspinning</a:t>
            </a:r>
            <a:r>
              <a:rPr sz="5000" dirty="0"/>
              <a:t> Caddisfly | </a:t>
            </a:r>
            <a:r>
              <a:rPr sz="5000" b="1" dirty="0" err="1"/>
              <a:t>Trichoptera</a:t>
            </a:r>
            <a:endParaRPr sz="5000" b="1" dirty="0"/>
          </a:p>
        </p:txBody>
      </p:sp>
      <p:pic>
        <p:nvPicPr>
          <p:cNvPr id="578" name="Picture 16" descr="Picture 16"/>
          <p:cNvPicPr>
            <a:picLocks noChangeAspect="1"/>
          </p:cNvPicPr>
          <p:nvPr/>
        </p:nvPicPr>
        <p:blipFill>
          <a:blip r:embed="rId3"/>
          <a:stretch>
            <a:fillRect/>
          </a:stretch>
        </p:blipFill>
        <p:spPr>
          <a:xfrm rot="18768138">
            <a:off x="7715582" y="2362679"/>
            <a:ext cx="3520966" cy="4464115"/>
          </a:xfrm>
          <a:prstGeom prst="rect">
            <a:avLst/>
          </a:prstGeom>
          <a:ln w="12700">
            <a:miter lim="400000"/>
          </a:ln>
        </p:spPr>
      </p:pic>
      <p:sp>
        <p:nvSpPr>
          <p:cNvPr id="579" name="Line 15"/>
          <p:cNvSpPr/>
          <p:nvPr/>
        </p:nvSpPr>
        <p:spPr>
          <a:xfrm flipH="1" flipV="1">
            <a:off x="9152214" y="6552371"/>
            <a:ext cx="228601" cy="394149"/>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80" name="Text Box 11"/>
          <p:cNvSpPr txBox="1"/>
          <p:nvPr/>
        </p:nvSpPr>
        <p:spPr>
          <a:xfrm>
            <a:off x="7364033" y="5100916"/>
            <a:ext cx="305685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Branched gills along underside of body</a:t>
            </a:r>
          </a:p>
        </p:txBody>
      </p:sp>
      <p:sp>
        <p:nvSpPr>
          <p:cNvPr id="581" name="Text Box 12"/>
          <p:cNvSpPr txBox="1"/>
          <p:nvPr/>
        </p:nvSpPr>
        <p:spPr>
          <a:xfrm>
            <a:off x="5587595" y="1927842"/>
            <a:ext cx="305685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rPr dirty="0"/>
              <a:t>Dorsal plates (</a:t>
            </a:r>
            <a:r>
              <a:rPr dirty="0" err="1"/>
              <a:t>sclerites</a:t>
            </a:r>
            <a:r>
              <a:rPr dirty="0"/>
              <a:t>) on all three thoracic segments</a:t>
            </a:r>
          </a:p>
        </p:txBody>
      </p:sp>
      <p:sp>
        <p:nvSpPr>
          <p:cNvPr id="582" name="Text Box 13"/>
          <p:cNvSpPr txBox="1"/>
          <p:nvPr/>
        </p:nvSpPr>
        <p:spPr>
          <a:xfrm>
            <a:off x="9266517" y="6967077"/>
            <a:ext cx="2319409"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spcBef>
                <a:spcPts val="700"/>
              </a:spcBef>
              <a:defRPr sz="1800">
                <a:solidFill>
                  <a:srgbClr val="21B7E8"/>
                </a:solidFill>
                <a:latin typeface="Helvetica"/>
                <a:ea typeface="Helvetica"/>
                <a:cs typeface="Helvetica"/>
                <a:sym typeface="Helvetica"/>
              </a:defRPr>
            </a:pPr>
            <a:r>
              <a:t>Bristle-like tufts </a:t>
            </a:r>
            <a:br/>
            <a:r>
              <a:t>on abdominal end</a:t>
            </a:r>
          </a:p>
        </p:txBody>
      </p:sp>
      <p:sp>
        <p:nvSpPr>
          <p:cNvPr id="583" name="Line 14"/>
          <p:cNvSpPr/>
          <p:nvPr/>
        </p:nvSpPr>
        <p:spPr>
          <a:xfrm flipV="1">
            <a:off x="8799467" y="4319268"/>
            <a:ext cx="835480" cy="835480"/>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84" name="Line 15"/>
          <p:cNvSpPr/>
          <p:nvPr/>
        </p:nvSpPr>
        <p:spPr>
          <a:xfrm flipH="1" flipV="1">
            <a:off x="7223686" y="2664336"/>
            <a:ext cx="620429" cy="384364"/>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85" name="Line 15"/>
          <p:cNvSpPr/>
          <p:nvPr/>
        </p:nvSpPr>
        <p:spPr>
          <a:xfrm flipH="1" flipV="1">
            <a:off x="7223686" y="2664336"/>
            <a:ext cx="1255163" cy="36268"/>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86" name="Line 15"/>
          <p:cNvSpPr/>
          <p:nvPr/>
        </p:nvSpPr>
        <p:spPr>
          <a:xfrm flipH="1" flipV="1">
            <a:off x="7223686" y="2664338"/>
            <a:ext cx="239429" cy="864612"/>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587" name="TextBox 1"/>
          <p:cNvSpPr txBox="1"/>
          <p:nvPr/>
        </p:nvSpPr>
        <p:spPr>
          <a:xfrm>
            <a:off x="1059589" y="3389207"/>
            <a:ext cx="4350426" cy="3456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100" b="0">
                <a:latin typeface="Helvetica"/>
                <a:ea typeface="Helvetica"/>
                <a:cs typeface="Helvetica"/>
                <a:sym typeface="Helvetica"/>
              </a:defRPr>
            </a:pPr>
            <a:r>
              <a:t>Body is caterpillar-like with </a:t>
            </a:r>
            <a:br/>
            <a:r>
              <a:rPr b="1"/>
              <a:t>three</a:t>
            </a:r>
            <a:r>
              <a:t> pairs of legs</a:t>
            </a:r>
          </a:p>
          <a:p>
            <a:pPr marL="342899" indent="-342899" algn="l" defTabSz="914400">
              <a:spcBef>
                <a:spcPts val="1000"/>
              </a:spcBef>
              <a:buSzPct val="100000"/>
              <a:buChar char="-"/>
              <a:defRPr sz="2100" b="0">
                <a:latin typeface="Helvetica"/>
                <a:ea typeface="Helvetica"/>
                <a:cs typeface="Helvetica"/>
                <a:sym typeface="Helvetica"/>
              </a:defRPr>
            </a:pPr>
            <a:r>
              <a:t>Body is strongly curved</a:t>
            </a:r>
          </a:p>
          <a:p>
            <a:pPr marL="342899" indent="-342899" algn="l" defTabSz="914400">
              <a:spcBef>
                <a:spcPts val="1000"/>
              </a:spcBef>
              <a:buSzPct val="100000"/>
              <a:buChar char="-"/>
              <a:defRPr sz="2100" b="0">
                <a:latin typeface="Helvetica"/>
                <a:ea typeface="Helvetica"/>
                <a:cs typeface="Helvetica"/>
                <a:sym typeface="Helvetica"/>
              </a:defRPr>
            </a:pPr>
            <a:r>
              <a:t>Three dark plates on the dorsal side of the thorax</a:t>
            </a:r>
          </a:p>
          <a:p>
            <a:pPr marL="342899" indent="-342899" algn="l" defTabSz="914400">
              <a:spcBef>
                <a:spcPts val="1000"/>
              </a:spcBef>
              <a:buSzPct val="100000"/>
              <a:buChar char="-"/>
              <a:defRPr sz="2100" b="0">
                <a:latin typeface="Helvetica"/>
                <a:ea typeface="Helvetica"/>
                <a:cs typeface="Helvetica"/>
                <a:sym typeface="Helvetica"/>
              </a:defRPr>
            </a:pPr>
            <a:r>
              <a:t>Gills on the underside of the abdomen</a:t>
            </a:r>
          </a:p>
          <a:p>
            <a:pPr marL="342899" indent="-342899" algn="l" defTabSz="914400">
              <a:spcBef>
                <a:spcPts val="1000"/>
              </a:spcBef>
              <a:buSzPct val="100000"/>
              <a:buChar char="-"/>
              <a:defRPr sz="2100" b="0">
                <a:latin typeface="Helvetica"/>
                <a:ea typeface="Helvetica"/>
                <a:cs typeface="Helvetica"/>
                <a:sym typeface="Helvetica"/>
              </a:defRPr>
            </a:pPr>
            <a:r>
              <a:t>Setal Fan on prolegs (each proleg with a single hook)</a:t>
            </a:r>
          </a:p>
        </p:txBody>
      </p:sp>
      <p:sp>
        <p:nvSpPr>
          <p:cNvPr id="588" name="Rectangle 1"/>
          <p:cNvSpPr txBox="1"/>
          <p:nvPr/>
        </p:nvSpPr>
        <p:spPr>
          <a:xfrm>
            <a:off x="9634947" y="1326706"/>
            <a:ext cx="2492683"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rPr dirty="0"/>
              <a:t>(Hydropsychidae)</a:t>
            </a:r>
          </a:p>
        </p:txBody>
      </p:sp>
      <p:sp>
        <p:nvSpPr>
          <p:cNvPr id="589" name="Similar to Riffle Beetle Larva, Case-making Caddisfly"/>
          <p:cNvSpPr txBox="1"/>
          <p:nvPr/>
        </p:nvSpPr>
        <p:spPr>
          <a:xfrm>
            <a:off x="3317710" y="8600323"/>
            <a:ext cx="6369380"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Riffle Beetle Larva, Case-making Caddisfly</a:t>
            </a:r>
          </a:p>
        </p:txBody>
      </p:sp>
      <p:sp>
        <p:nvSpPr>
          <p:cNvPr id="590"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hic Freshwater"/>
          <p:cNvSpPr txBox="1"/>
          <p:nvPr/>
        </p:nvSpPr>
        <p:spPr>
          <a:xfrm>
            <a:off x="294088" y="2438177"/>
            <a:ext cx="1241662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8500">
                <a:latin typeface="Helvetica"/>
                <a:ea typeface="Helvetica"/>
                <a:cs typeface="Helvetica"/>
                <a:sym typeface="Helvetica"/>
              </a:defRPr>
            </a:lvl1pPr>
          </a:lstStyle>
          <a:p>
            <a:r>
              <a:rPr sz="8000" dirty="0"/>
              <a:t>Benthic Freshwater</a:t>
            </a:r>
          </a:p>
        </p:txBody>
      </p:sp>
      <p:sp>
        <p:nvSpPr>
          <p:cNvPr id="162" name="Macroinvertebrates"/>
          <p:cNvSpPr txBox="1"/>
          <p:nvPr/>
        </p:nvSpPr>
        <p:spPr>
          <a:xfrm>
            <a:off x="294088" y="4476622"/>
            <a:ext cx="12416624"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9500">
                <a:latin typeface="Helvetica"/>
                <a:ea typeface="Helvetica"/>
                <a:cs typeface="Helvetica"/>
                <a:sym typeface="Helvetica"/>
              </a:defRPr>
            </a:pPr>
            <a:r>
              <a:rPr dirty="0"/>
              <a:t>Macro</a:t>
            </a:r>
            <a:r>
              <a:rPr sz="8000" dirty="0"/>
              <a:t>invertebrates</a:t>
            </a:r>
          </a:p>
        </p:txBody>
      </p:sp>
      <p:sp>
        <p:nvSpPr>
          <p:cNvPr id="163" name="Relatively “large” (&gt;0.2–0.5mm)"/>
          <p:cNvSpPr txBox="1"/>
          <p:nvPr/>
        </p:nvSpPr>
        <p:spPr>
          <a:xfrm>
            <a:off x="1041463" y="5932579"/>
            <a:ext cx="479828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Relatively “large” (&gt;0.2–0.5mm)</a:t>
            </a:r>
          </a:p>
        </p:txBody>
      </p:sp>
      <p:pic>
        <p:nvPicPr>
          <p:cNvPr id="164" name="ephemeroptera.baetiscidae.baetisca.dorsal[CLEAN]_10.png" descr="ephemeroptera.baetiscidae.baetisca.dorsal[CLEAN]_10.png"/>
          <p:cNvPicPr>
            <a:picLocks noChangeAspect="1"/>
          </p:cNvPicPr>
          <p:nvPr/>
        </p:nvPicPr>
        <p:blipFill>
          <a:blip r:embed="rId3"/>
          <a:srcRect l="7244" t="11850" r="8513" b="13601"/>
          <a:stretch>
            <a:fillRect/>
          </a:stretch>
        </p:blipFill>
        <p:spPr>
          <a:xfrm rot="13194040">
            <a:off x="-1206554" y="-1554428"/>
            <a:ext cx="4703973" cy="2807857"/>
          </a:xfrm>
          <a:prstGeom prst="rect">
            <a:avLst/>
          </a:prstGeom>
          <a:ln w="12700">
            <a:miter lim="400000"/>
          </a:ln>
        </p:spPr>
      </p:pic>
      <p:pic>
        <p:nvPicPr>
          <p:cNvPr id="165" name="coleoptera.elmidae.dubiraphia.adult.dorsal.png" descr="coleoptera.elmidae.dubiraphia.adult.dorsal.png"/>
          <p:cNvPicPr>
            <a:picLocks noChangeAspect="1"/>
          </p:cNvPicPr>
          <p:nvPr/>
        </p:nvPicPr>
        <p:blipFill>
          <a:blip r:embed="rId4"/>
          <a:stretch>
            <a:fillRect/>
          </a:stretch>
        </p:blipFill>
        <p:spPr>
          <a:xfrm rot="6769671">
            <a:off x="-2125568" y="8445805"/>
            <a:ext cx="9837023" cy="5360031"/>
          </a:xfrm>
          <a:prstGeom prst="rect">
            <a:avLst/>
          </a:prstGeom>
          <a:ln w="12700">
            <a:miter lim="400000"/>
          </a:ln>
        </p:spPr>
      </p:pic>
      <p:pic>
        <p:nvPicPr>
          <p:cNvPr id="166" name="odonata.calopterygidae.calopteryx.dorsal.png" descr="odonata.calopterygidae.calopteryx.dorsal.png"/>
          <p:cNvPicPr>
            <a:picLocks noChangeAspect="1"/>
          </p:cNvPicPr>
          <p:nvPr/>
        </p:nvPicPr>
        <p:blipFill>
          <a:blip r:embed="rId5"/>
          <a:stretch>
            <a:fillRect/>
          </a:stretch>
        </p:blipFill>
        <p:spPr>
          <a:xfrm rot="3635568">
            <a:off x="7307942" y="7776698"/>
            <a:ext cx="8051504" cy="6273462"/>
          </a:xfrm>
          <a:prstGeom prst="rect">
            <a:avLst/>
          </a:prstGeom>
          <a:ln w="12700">
            <a:miter lim="400000"/>
          </a:ln>
        </p:spPr>
      </p:pic>
      <p:pic>
        <p:nvPicPr>
          <p:cNvPr id="167" name="trichoptera.glossosomatidae.glossosoma.lateral.png" descr="trichoptera.glossosomatidae.glossosoma.lateral.png"/>
          <p:cNvPicPr>
            <a:picLocks noChangeAspect="1"/>
          </p:cNvPicPr>
          <p:nvPr/>
        </p:nvPicPr>
        <p:blipFill>
          <a:blip r:embed="rId6"/>
          <a:stretch>
            <a:fillRect/>
          </a:stretch>
        </p:blipFill>
        <p:spPr>
          <a:xfrm rot="2623475">
            <a:off x="9014152" y="-406035"/>
            <a:ext cx="6592710" cy="4486705"/>
          </a:xfrm>
          <a:prstGeom prst="rect">
            <a:avLst/>
          </a:prstGeom>
          <a:ln w="12700">
            <a:miter lim="400000"/>
          </a:ln>
        </p:spPr>
      </p:pic>
      <p:pic>
        <p:nvPicPr>
          <p:cNvPr id="168" name="diptera.simuliidae.prosimulium.dorsal[CLEAN]_10.png" descr="diptera.simuliidae.prosimulium.dorsal[CLEAN]_10.png"/>
          <p:cNvPicPr>
            <a:picLocks noChangeAspect="1"/>
          </p:cNvPicPr>
          <p:nvPr/>
        </p:nvPicPr>
        <p:blipFill>
          <a:blip r:embed="rId7"/>
          <a:stretch>
            <a:fillRect/>
          </a:stretch>
        </p:blipFill>
        <p:spPr>
          <a:xfrm rot="7454347">
            <a:off x="-5027294" y="5122431"/>
            <a:ext cx="7635279" cy="2917615"/>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6" t="15478" r="78970" b="7313"/>
          <a:stretch/>
        </p:blipFill>
        <p:spPr bwMode="auto">
          <a:xfrm>
            <a:off x="7786824" y="1696336"/>
            <a:ext cx="4963976" cy="5854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4" t="15582" r="66812" b="45555"/>
          <a:stretch/>
        </p:blipFill>
        <p:spPr bwMode="auto">
          <a:xfrm>
            <a:off x="254000" y="6019800"/>
            <a:ext cx="7357730" cy="266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861" t="15090" r="66965" b="46667"/>
          <a:stretch/>
        </p:blipFill>
        <p:spPr bwMode="auto">
          <a:xfrm>
            <a:off x="254000" y="622891"/>
            <a:ext cx="7357730" cy="262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100" t="15168" r="66812" b="50000"/>
          <a:stretch/>
        </p:blipFill>
        <p:spPr bwMode="auto">
          <a:xfrm>
            <a:off x="275265" y="3429000"/>
            <a:ext cx="7336465" cy="238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49563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Comparing Caddisflies"/>
          <p:cNvSpPr txBox="1">
            <a:spLocks noGrp="1"/>
          </p:cNvSpPr>
          <p:nvPr>
            <p:ph type="title"/>
          </p:nvPr>
        </p:nvSpPr>
        <p:spPr>
          <a:xfrm>
            <a:off x="499996" y="123762"/>
            <a:ext cx="12004808" cy="1372399"/>
          </a:xfrm>
          <a:prstGeom prst="rect">
            <a:avLst/>
          </a:prstGeom>
        </p:spPr>
        <p:txBody>
          <a:bodyPr>
            <a:normAutofit/>
          </a:bodyPr>
          <a:lstStyle>
            <a:lvl1pPr algn="ctr">
              <a:defRPr sz="6000"/>
            </a:lvl1pPr>
          </a:lstStyle>
          <a:p>
            <a:r>
              <a:rPr sz="5000" dirty="0"/>
              <a:t>Comparing Caddisflies</a:t>
            </a:r>
          </a:p>
        </p:txBody>
      </p:sp>
      <p:pic>
        <p:nvPicPr>
          <p:cNvPr id="595" name="trichoptera.hydropsychidae.cheumatopsyche.lateral.png" descr="trichoptera.hydropsychidae.cheumatopsyche.lateral.png"/>
          <p:cNvPicPr>
            <a:picLocks noChangeAspect="1"/>
          </p:cNvPicPr>
          <p:nvPr/>
        </p:nvPicPr>
        <p:blipFill>
          <a:blip r:embed="rId3"/>
          <a:stretch>
            <a:fillRect/>
          </a:stretch>
        </p:blipFill>
        <p:spPr>
          <a:xfrm rot="5400000">
            <a:off x="6891945" y="3177066"/>
            <a:ext cx="5618906" cy="4002463"/>
          </a:xfrm>
          <a:prstGeom prst="rect">
            <a:avLst/>
          </a:prstGeom>
          <a:ln w="12700">
            <a:miter lim="400000"/>
          </a:ln>
        </p:spPr>
      </p:pic>
      <p:pic>
        <p:nvPicPr>
          <p:cNvPr id="596" name="trichoptera.brachycentridae.brachycentrus.dorsalwithcase.png" descr="trichoptera.brachycentridae.brachycentrus.dorsalwithcase.png"/>
          <p:cNvPicPr>
            <a:picLocks noChangeAspect="1"/>
          </p:cNvPicPr>
          <p:nvPr/>
        </p:nvPicPr>
        <p:blipFill>
          <a:blip r:embed="rId4"/>
          <a:stretch>
            <a:fillRect/>
          </a:stretch>
        </p:blipFill>
        <p:spPr>
          <a:xfrm rot="5400000">
            <a:off x="1650629" y="3077280"/>
            <a:ext cx="5764265" cy="4107040"/>
          </a:xfrm>
          <a:prstGeom prst="rect">
            <a:avLst/>
          </a:prstGeom>
          <a:ln w="12700">
            <a:miter lim="400000"/>
          </a:ln>
        </p:spPr>
      </p:pic>
      <p:sp>
        <p:nvSpPr>
          <p:cNvPr id="597"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Dobsonfly &amp; Fishfly Larva | Megaloptera"/>
          <p:cNvSpPr txBox="1">
            <a:spLocks noGrp="1"/>
          </p:cNvSpPr>
          <p:nvPr>
            <p:ph type="title"/>
          </p:nvPr>
        </p:nvSpPr>
        <p:spPr>
          <a:xfrm>
            <a:off x="499996" y="123762"/>
            <a:ext cx="12004808" cy="1372399"/>
          </a:xfrm>
          <a:prstGeom prst="rect">
            <a:avLst/>
          </a:prstGeom>
        </p:spPr>
        <p:txBody>
          <a:bodyPr>
            <a:normAutofit/>
          </a:bodyPr>
          <a:lstStyle/>
          <a:p>
            <a:pPr algn="ctr" defTabSz="514095">
              <a:defRPr sz="5280"/>
            </a:pPr>
            <a:r>
              <a:rPr sz="5000" dirty="0"/>
              <a:t>Dobsonfly &amp; Fishfly Larva | </a:t>
            </a:r>
            <a:r>
              <a:rPr sz="5000" b="1" dirty="0"/>
              <a:t>Megaloptera</a:t>
            </a:r>
          </a:p>
        </p:txBody>
      </p:sp>
      <p:pic>
        <p:nvPicPr>
          <p:cNvPr id="602" name="megaloptera.corydalidae.nigronia.dorsal2.png" descr="megaloptera.corydalidae.nigronia.dorsal2.png"/>
          <p:cNvPicPr>
            <a:picLocks noChangeAspect="1"/>
          </p:cNvPicPr>
          <p:nvPr/>
        </p:nvPicPr>
        <p:blipFill>
          <a:blip r:embed="rId3"/>
          <a:stretch>
            <a:fillRect/>
          </a:stretch>
        </p:blipFill>
        <p:spPr>
          <a:xfrm rot="4122759">
            <a:off x="5753462" y="3897786"/>
            <a:ext cx="7113311" cy="2837422"/>
          </a:xfrm>
          <a:prstGeom prst="rect">
            <a:avLst/>
          </a:prstGeom>
          <a:ln w="12700">
            <a:miter lim="400000"/>
          </a:ln>
        </p:spPr>
      </p:pic>
      <p:sp>
        <p:nvSpPr>
          <p:cNvPr id="603" name="TextBox 1"/>
          <p:cNvSpPr txBox="1"/>
          <p:nvPr/>
        </p:nvSpPr>
        <p:spPr>
          <a:xfrm>
            <a:off x="780189" y="2319646"/>
            <a:ext cx="5498685" cy="481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Measure 3/4 - 4 inches in length</a:t>
            </a:r>
          </a:p>
          <a:p>
            <a:pPr marL="342899" indent="-342899" algn="l" defTabSz="914400">
              <a:spcBef>
                <a:spcPts val="1000"/>
              </a:spcBef>
              <a:buSzPct val="100000"/>
              <a:buChar char="-"/>
              <a:defRPr sz="2200" b="0">
                <a:latin typeface="Helvetica"/>
                <a:ea typeface="Helvetica"/>
                <a:cs typeface="Helvetica"/>
                <a:sym typeface="Helvetica"/>
              </a:defRPr>
            </a:pPr>
            <a:r>
              <a:t>Body is elongate and somewhat flattened.</a:t>
            </a:r>
          </a:p>
          <a:p>
            <a:pPr marL="342899" indent="-342899" algn="l" defTabSz="914400">
              <a:spcBef>
                <a:spcPts val="1000"/>
              </a:spcBef>
              <a:buSzPct val="100000"/>
              <a:buChar char="-"/>
              <a:defRPr sz="2200" b="0">
                <a:latin typeface="Helvetica"/>
                <a:ea typeface="Helvetica"/>
                <a:cs typeface="Helvetica"/>
                <a:sym typeface="Helvetica"/>
              </a:defRPr>
            </a:pPr>
            <a:r>
              <a:t>Short inconspicuous antennae.</a:t>
            </a:r>
          </a:p>
          <a:p>
            <a:pPr marL="342899" indent="-342899" algn="l" defTabSz="914400">
              <a:spcBef>
                <a:spcPts val="1000"/>
              </a:spcBef>
              <a:buSzPct val="100000"/>
              <a:buChar char="-"/>
              <a:defRPr sz="2200" b="0">
                <a:latin typeface="Helvetica"/>
                <a:ea typeface="Helvetica"/>
                <a:cs typeface="Helvetica"/>
                <a:sym typeface="Helvetica"/>
              </a:defRPr>
            </a:pPr>
            <a:r>
              <a:t>Abdomen terminates in two small prolegs, each bearing two claws.</a:t>
            </a:r>
          </a:p>
          <a:p>
            <a:pPr marL="342899" indent="-342899" algn="l" defTabSz="914400">
              <a:spcBef>
                <a:spcPts val="1000"/>
              </a:spcBef>
              <a:buSzPct val="100000"/>
              <a:buChar char="-"/>
              <a:defRPr sz="2200" b="0">
                <a:latin typeface="Helvetica"/>
                <a:ea typeface="Helvetica"/>
                <a:cs typeface="Helvetica"/>
                <a:sym typeface="Helvetica"/>
              </a:defRPr>
            </a:pPr>
            <a:r>
              <a:t>Feeds on other aquatic insects. </a:t>
            </a:r>
          </a:p>
          <a:p>
            <a:pPr marL="342899" indent="-342899" algn="l" defTabSz="914400">
              <a:spcBef>
                <a:spcPts val="1000"/>
              </a:spcBef>
              <a:buSzPct val="100000"/>
              <a:buChar char="-"/>
              <a:defRPr sz="2200" b="0">
                <a:latin typeface="Helvetica"/>
                <a:ea typeface="Helvetica"/>
                <a:cs typeface="Helvetica"/>
                <a:sym typeface="Helvetica"/>
              </a:defRPr>
            </a:pPr>
            <a:r>
              <a:t>Dobsonflies (a.k.a. hellgrammites) </a:t>
            </a:r>
            <a:br/>
            <a:r>
              <a:t>are usually found on the underside of large rocks in cool, slow-moving streams </a:t>
            </a:r>
          </a:p>
          <a:p>
            <a:pPr marL="342899" indent="-342899" algn="l" defTabSz="914400">
              <a:spcBef>
                <a:spcPts val="1000"/>
              </a:spcBef>
              <a:buSzPct val="100000"/>
              <a:buChar char="-"/>
              <a:defRPr sz="2200" b="0">
                <a:latin typeface="Helvetica"/>
                <a:ea typeface="Helvetica"/>
                <a:cs typeface="Helvetica"/>
                <a:sym typeface="Helvetica"/>
              </a:defRPr>
            </a:pPr>
            <a:r>
              <a:t>Handle Dobsonflies carefully</a:t>
            </a:r>
            <a:br/>
            <a:r>
              <a:t>larger ones may deliver a painful pinch! </a:t>
            </a:r>
          </a:p>
        </p:txBody>
      </p:sp>
      <p:sp>
        <p:nvSpPr>
          <p:cNvPr id="604" name="Text Box 8"/>
          <p:cNvSpPr txBox="1"/>
          <p:nvPr/>
        </p:nvSpPr>
        <p:spPr>
          <a:xfrm>
            <a:off x="7054658" y="1546147"/>
            <a:ext cx="2277083"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Large pinching jaws</a:t>
            </a:r>
          </a:p>
        </p:txBody>
      </p:sp>
      <p:sp>
        <p:nvSpPr>
          <p:cNvPr id="605" name="Text Box 10"/>
          <p:cNvSpPr txBox="1"/>
          <p:nvPr/>
        </p:nvSpPr>
        <p:spPr>
          <a:xfrm>
            <a:off x="6724412" y="7208757"/>
            <a:ext cx="2277083"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Eight pairs of       lateral appendages</a:t>
            </a:r>
          </a:p>
        </p:txBody>
      </p:sp>
      <p:sp>
        <p:nvSpPr>
          <p:cNvPr id="606" name="Similar to Alderfly"/>
          <p:cNvSpPr txBox="1"/>
          <p:nvPr/>
        </p:nvSpPr>
        <p:spPr>
          <a:xfrm>
            <a:off x="5415108" y="8587623"/>
            <a:ext cx="2174584"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Alderfly</a:t>
            </a:r>
          </a:p>
        </p:txBody>
      </p:sp>
      <p:sp>
        <p:nvSpPr>
          <p:cNvPr id="607" name="Right Brace 28"/>
          <p:cNvSpPr/>
          <p:nvPr/>
        </p:nvSpPr>
        <p:spPr>
          <a:xfrm rot="15310840">
            <a:off x="8063228" y="1928802"/>
            <a:ext cx="222849" cy="371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0"/>
                  <a:pt x="10800" y="669"/>
                </a:cubicBezTo>
                <a:lnTo>
                  <a:pt x="10800" y="10485"/>
                </a:lnTo>
                <a:cubicBezTo>
                  <a:pt x="10800" y="10854"/>
                  <a:pt x="15635" y="11154"/>
                  <a:pt x="21600" y="11154"/>
                </a:cubicBezTo>
                <a:cubicBezTo>
                  <a:pt x="15635" y="11154"/>
                  <a:pt x="10800" y="11454"/>
                  <a:pt x="10800" y="11823"/>
                </a:cubicBezTo>
                <a:lnTo>
                  <a:pt x="10800" y="20931"/>
                </a:lnTo>
                <a:cubicBezTo>
                  <a:pt x="10800" y="21300"/>
                  <a:pt x="5965" y="21600"/>
                  <a:pt x="0" y="21600"/>
                </a:cubicBezTo>
              </a:path>
            </a:pathLst>
          </a:custGeom>
          <a:ln w="25400">
            <a:solidFill>
              <a:srgbClr val="21B7E8"/>
            </a:solidFill>
          </a:ln>
          <a:effectLst>
            <a:outerShdw rotWithShape="0">
              <a:srgbClr val="000000">
                <a:alpha val="0"/>
              </a:srgbClr>
            </a:outerShdw>
          </a:effectLst>
        </p:spPr>
        <p:txBody>
          <a:bodyPr lIns="45719" rIns="45719" anchor="ctr"/>
          <a:lstStyle/>
          <a:p>
            <a:pPr defTabSz="457200">
              <a:defRPr sz="1800" b="0">
                <a:latin typeface="Gill Sans MT"/>
                <a:ea typeface="Gill Sans MT"/>
                <a:cs typeface="Gill Sans MT"/>
                <a:sym typeface="Gill Sans MT"/>
              </a:defRPr>
            </a:pPr>
            <a:endParaRPr/>
          </a:p>
        </p:txBody>
      </p:sp>
      <p:sp>
        <p:nvSpPr>
          <p:cNvPr id="608" name="Right Brace 28"/>
          <p:cNvSpPr/>
          <p:nvPr/>
        </p:nvSpPr>
        <p:spPr>
          <a:xfrm rot="9045111">
            <a:off x="8290731" y="5379733"/>
            <a:ext cx="495301" cy="32131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0"/>
                  <a:pt x="10800" y="669"/>
                </a:cubicBezTo>
                <a:lnTo>
                  <a:pt x="10800" y="10485"/>
                </a:lnTo>
                <a:cubicBezTo>
                  <a:pt x="10800" y="10854"/>
                  <a:pt x="15635" y="11154"/>
                  <a:pt x="21600" y="11154"/>
                </a:cubicBezTo>
                <a:cubicBezTo>
                  <a:pt x="15635" y="11154"/>
                  <a:pt x="10800" y="11454"/>
                  <a:pt x="10800" y="11823"/>
                </a:cubicBezTo>
                <a:lnTo>
                  <a:pt x="10800" y="20931"/>
                </a:lnTo>
                <a:cubicBezTo>
                  <a:pt x="10800" y="21300"/>
                  <a:pt x="5965" y="21600"/>
                  <a:pt x="0" y="21600"/>
                </a:cubicBezTo>
              </a:path>
            </a:pathLst>
          </a:custGeom>
          <a:ln w="25400">
            <a:solidFill>
              <a:srgbClr val="21B7E8"/>
            </a:solidFill>
          </a:ln>
          <a:effectLst>
            <a:outerShdw rotWithShape="0">
              <a:srgbClr val="000000">
                <a:alpha val="0"/>
              </a:srgbClr>
            </a:outerShdw>
          </a:effectLst>
        </p:spPr>
        <p:txBody>
          <a:bodyPr lIns="45719" rIns="45719" anchor="ctr"/>
          <a:lstStyle/>
          <a:p>
            <a:pPr defTabSz="457200">
              <a:defRPr sz="1800" b="0">
                <a:latin typeface="Gill Sans MT"/>
                <a:ea typeface="Gill Sans MT"/>
                <a:cs typeface="Gill Sans MT"/>
                <a:sym typeface="Gill Sans MT"/>
              </a:defRPr>
            </a:pPr>
            <a:endParaRPr/>
          </a:p>
        </p:txBody>
      </p:sp>
      <p:sp>
        <p:nvSpPr>
          <p:cNvPr id="609"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
        <p:nvSpPr>
          <p:cNvPr id="11" name="Rectangle 1"/>
          <p:cNvSpPr txBox="1"/>
          <p:nvPr/>
        </p:nvSpPr>
        <p:spPr>
          <a:xfrm>
            <a:off x="9765082" y="1290322"/>
            <a:ext cx="205921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rPr dirty="0"/>
              <a:t>(</a:t>
            </a:r>
            <a:r>
              <a:rPr lang="en-US" dirty="0" err="1"/>
              <a:t>Corydalidae</a:t>
            </a:r>
            <a:r>
              <a:rPr dirty="0"/>
              <a:t>)</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Alderfly Larva | Megalo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Alderfly Larva | </a:t>
            </a:r>
            <a:r>
              <a:rPr sz="5000" b="1" dirty="0"/>
              <a:t>Megaloptera</a:t>
            </a:r>
          </a:p>
        </p:txBody>
      </p:sp>
      <p:pic>
        <p:nvPicPr>
          <p:cNvPr id="614" name="megaloptera.sialidae.sialis.dorsal[CLEAN]_10 copy.png" descr="megaloptera.sialidae.sialis.dorsal[CLEAN]_10 copy.png"/>
          <p:cNvPicPr>
            <a:picLocks noChangeAspect="1"/>
          </p:cNvPicPr>
          <p:nvPr/>
        </p:nvPicPr>
        <p:blipFill>
          <a:blip r:embed="rId3"/>
          <a:stretch>
            <a:fillRect/>
          </a:stretch>
        </p:blipFill>
        <p:spPr>
          <a:xfrm rot="3791653">
            <a:off x="5013302" y="3262377"/>
            <a:ext cx="8002622" cy="3497988"/>
          </a:xfrm>
          <a:prstGeom prst="rect">
            <a:avLst/>
          </a:prstGeom>
          <a:ln w="12700">
            <a:miter lim="400000"/>
          </a:ln>
        </p:spPr>
      </p:pic>
      <p:sp>
        <p:nvSpPr>
          <p:cNvPr id="615" name="TextBox 1"/>
          <p:cNvSpPr txBox="1"/>
          <p:nvPr/>
        </p:nvSpPr>
        <p:spPr>
          <a:xfrm>
            <a:off x="845100" y="3415891"/>
            <a:ext cx="5251893" cy="166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Closely related and similar looking to hellgrammites</a:t>
            </a:r>
          </a:p>
          <a:p>
            <a:pPr marL="342899" indent="-342899" algn="l" defTabSz="914400">
              <a:spcBef>
                <a:spcPts val="1000"/>
              </a:spcBef>
              <a:buSzPct val="100000"/>
              <a:buChar char="-"/>
              <a:defRPr sz="2200" b="0">
                <a:latin typeface="Helvetica"/>
                <a:ea typeface="Helvetica"/>
                <a:cs typeface="Helvetica"/>
                <a:sym typeface="Helvetica"/>
              </a:defRPr>
            </a:pPr>
            <a:r>
              <a:t>Lateral filaments along the abdomen</a:t>
            </a:r>
          </a:p>
          <a:p>
            <a:pPr marL="342899" indent="-342899" algn="l" defTabSz="914400">
              <a:spcBef>
                <a:spcPts val="1000"/>
              </a:spcBef>
              <a:buSzPct val="100000"/>
              <a:buChar char="-"/>
              <a:defRPr sz="2200" b="0">
                <a:latin typeface="Helvetica"/>
                <a:ea typeface="Helvetica"/>
                <a:cs typeface="Helvetica"/>
                <a:sym typeface="Helvetica"/>
              </a:defRPr>
            </a:pPr>
            <a:r>
              <a:t>Body ends with a single hairy filament</a:t>
            </a:r>
          </a:p>
        </p:txBody>
      </p:sp>
      <p:sp>
        <p:nvSpPr>
          <p:cNvPr id="616" name="Text Box 10"/>
          <p:cNvSpPr txBox="1"/>
          <p:nvPr/>
        </p:nvSpPr>
        <p:spPr>
          <a:xfrm>
            <a:off x="6461380" y="6200454"/>
            <a:ext cx="213360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Lateral filaments</a:t>
            </a:r>
          </a:p>
        </p:txBody>
      </p:sp>
      <p:sp>
        <p:nvSpPr>
          <p:cNvPr id="617" name="Rectangle 2"/>
          <p:cNvSpPr txBox="1"/>
          <p:nvPr/>
        </p:nvSpPr>
        <p:spPr>
          <a:xfrm>
            <a:off x="10689726" y="7116003"/>
            <a:ext cx="2048469"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800">
                <a:solidFill>
                  <a:srgbClr val="21B7E8"/>
                </a:solidFill>
                <a:latin typeface="Helvetica"/>
                <a:ea typeface="Helvetica"/>
                <a:cs typeface="Helvetica"/>
                <a:sym typeface="Helvetica"/>
              </a:defRPr>
            </a:lvl1pPr>
          </a:lstStyle>
          <a:p>
            <a:r>
              <a:t>Single end filament</a:t>
            </a:r>
          </a:p>
        </p:txBody>
      </p:sp>
      <p:sp>
        <p:nvSpPr>
          <p:cNvPr id="618" name="Similar to Fishfly / Dobsonfly"/>
          <p:cNvSpPr txBox="1"/>
          <p:nvPr/>
        </p:nvSpPr>
        <p:spPr>
          <a:xfrm>
            <a:off x="4763073" y="8587623"/>
            <a:ext cx="3478654"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Fishfly / Dobsonfly</a:t>
            </a:r>
          </a:p>
        </p:txBody>
      </p:sp>
      <p:sp>
        <p:nvSpPr>
          <p:cNvPr id="619" name="Right Brace 28"/>
          <p:cNvSpPr/>
          <p:nvPr/>
        </p:nvSpPr>
        <p:spPr>
          <a:xfrm rot="8703108">
            <a:off x="8330900" y="4822714"/>
            <a:ext cx="495301" cy="2741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0"/>
                  <a:pt x="10800" y="669"/>
                </a:cubicBezTo>
                <a:lnTo>
                  <a:pt x="10800" y="10485"/>
                </a:lnTo>
                <a:cubicBezTo>
                  <a:pt x="10800" y="10854"/>
                  <a:pt x="15635" y="11154"/>
                  <a:pt x="21600" y="11154"/>
                </a:cubicBezTo>
                <a:cubicBezTo>
                  <a:pt x="15635" y="11154"/>
                  <a:pt x="10800" y="11454"/>
                  <a:pt x="10800" y="11823"/>
                </a:cubicBezTo>
                <a:lnTo>
                  <a:pt x="10800" y="20931"/>
                </a:lnTo>
                <a:cubicBezTo>
                  <a:pt x="10800" y="21300"/>
                  <a:pt x="5965" y="21600"/>
                  <a:pt x="0" y="21600"/>
                </a:cubicBezTo>
              </a:path>
            </a:pathLst>
          </a:custGeom>
          <a:ln w="25400">
            <a:solidFill>
              <a:srgbClr val="21B7E8"/>
            </a:solidFill>
          </a:ln>
          <a:effectLst>
            <a:outerShdw rotWithShape="0">
              <a:srgbClr val="000000">
                <a:alpha val="0"/>
              </a:srgbClr>
            </a:outerShdw>
          </a:effectLst>
        </p:spPr>
        <p:txBody>
          <a:bodyPr lIns="45719" rIns="45719" anchor="ctr"/>
          <a:lstStyle/>
          <a:p>
            <a:pPr defTabSz="457200">
              <a:defRPr sz="1800" b="0">
                <a:latin typeface="Gill Sans MT"/>
                <a:ea typeface="Gill Sans MT"/>
                <a:cs typeface="Gill Sans MT"/>
                <a:sym typeface="Gill Sans MT"/>
              </a:defRPr>
            </a:pPr>
            <a:endParaRPr/>
          </a:p>
        </p:txBody>
      </p:sp>
      <p:sp>
        <p:nvSpPr>
          <p:cNvPr id="620" name="Line 15"/>
          <p:cNvSpPr/>
          <p:nvPr/>
        </p:nvSpPr>
        <p:spPr>
          <a:xfrm flipV="1">
            <a:off x="10839294" y="7568864"/>
            <a:ext cx="388440" cy="388441"/>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621"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
        <p:nvSpPr>
          <p:cNvPr id="11" name="Rectangle 1"/>
          <p:cNvSpPr txBox="1"/>
          <p:nvPr/>
        </p:nvSpPr>
        <p:spPr>
          <a:xfrm>
            <a:off x="9705354" y="1322937"/>
            <a:ext cx="145969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rPr dirty="0"/>
              <a:t>(</a:t>
            </a:r>
            <a:r>
              <a:rPr lang="en-US" dirty="0" err="1"/>
              <a:t>Sialidae</a:t>
            </a:r>
            <a:r>
              <a:rPr dirty="0"/>
              <a:t>)</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3" t="14703" r="84302" b="47157"/>
          <a:stretch/>
        </p:blipFill>
        <p:spPr bwMode="auto">
          <a:xfrm>
            <a:off x="155772" y="2362200"/>
            <a:ext cx="6140230" cy="506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05" t="15478" r="84402" b="47623"/>
          <a:stretch/>
        </p:blipFill>
        <p:spPr bwMode="auto">
          <a:xfrm>
            <a:off x="6502400" y="2362200"/>
            <a:ext cx="6346628" cy="506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88953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 name="megaloptera.sialidae.sialis.dorsal[CLEAN]_10 copy.png" descr="megaloptera.sialidae.sialis.dorsal[CLEAN]_10 copy.png"/>
          <p:cNvPicPr>
            <a:picLocks noChangeAspect="1"/>
          </p:cNvPicPr>
          <p:nvPr/>
        </p:nvPicPr>
        <p:blipFill>
          <a:blip r:embed="rId3"/>
          <a:stretch>
            <a:fillRect/>
          </a:stretch>
        </p:blipFill>
        <p:spPr>
          <a:xfrm rot="5400000">
            <a:off x="5275437" y="3883451"/>
            <a:ext cx="7140821" cy="3121290"/>
          </a:xfrm>
          <a:prstGeom prst="rect">
            <a:avLst/>
          </a:prstGeom>
          <a:ln w="12700">
            <a:miter lim="400000"/>
          </a:ln>
        </p:spPr>
      </p:pic>
      <p:pic>
        <p:nvPicPr>
          <p:cNvPr id="627" name="megaloptera.corydalidae.nigronia.dorsal2.png" descr="megaloptera.corydalidae.nigronia.dorsal2.png"/>
          <p:cNvPicPr>
            <a:picLocks noChangeAspect="1"/>
          </p:cNvPicPr>
          <p:nvPr/>
        </p:nvPicPr>
        <p:blipFill>
          <a:blip r:embed="rId4"/>
          <a:stretch>
            <a:fillRect/>
          </a:stretch>
        </p:blipFill>
        <p:spPr>
          <a:xfrm rot="5400000">
            <a:off x="778717" y="4073071"/>
            <a:ext cx="6874213" cy="2742048"/>
          </a:xfrm>
          <a:prstGeom prst="rect">
            <a:avLst/>
          </a:prstGeom>
          <a:ln w="12700">
            <a:miter lim="400000"/>
          </a:ln>
        </p:spPr>
      </p:pic>
      <p:sp>
        <p:nvSpPr>
          <p:cNvPr id="628"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
        <p:nvSpPr>
          <p:cNvPr id="8" name="Dobsonfly vs. Alderfly vs. Watersnipe">
            <a:extLst>
              <a:ext uri="{FF2B5EF4-FFF2-40B4-BE49-F238E27FC236}">
                <a16:creationId xmlns:a16="http://schemas.microsoft.com/office/drawing/2014/main" id="{AFD44C2C-249D-2742-83B0-155E9602DB56}"/>
              </a:ext>
            </a:extLst>
          </p:cNvPr>
          <p:cNvSpPr txBox="1">
            <a:spLocks noGrp="1"/>
          </p:cNvSpPr>
          <p:nvPr>
            <p:ph type="title"/>
          </p:nvPr>
        </p:nvSpPr>
        <p:spPr>
          <a:xfrm>
            <a:off x="499996" y="123762"/>
            <a:ext cx="12004808" cy="1372399"/>
          </a:xfrm>
          <a:prstGeom prst="rect">
            <a:avLst/>
          </a:prstGeom>
        </p:spPr>
        <p:txBody>
          <a:bodyPr>
            <a:normAutofit/>
          </a:bodyPr>
          <a:lstStyle/>
          <a:p>
            <a:pPr algn="ctr" defTabSz="514095">
              <a:defRPr sz="5280"/>
            </a:pPr>
            <a:r>
              <a:rPr sz="5000" b="1" dirty="0"/>
              <a:t>Dobsonfly</a:t>
            </a:r>
            <a:r>
              <a:rPr lang="en-US" sz="5000" b="1" dirty="0"/>
              <a:t>/</a:t>
            </a:r>
            <a:r>
              <a:rPr lang="en-US" sz="5000" b="1" dirty="0" err="1"/>
              <a:t>Fishfly</a:t>
            </a:r>
            <a:r>
              <a:rPr sz="5000" dirty="0"/>
              <a:t> vs. </a:t>
            </a:r>
            <a:r>
              <a:rPr sz="5000" b="1" dirty="0"/>
              <a:t>Alderfly</a:t>
            </a:r>
          </a:p>
        </p:txBody>
      </p:sp>
    </p:spTree>
    <p:extLst>
      <p:ext uri="{BB962C8B-B14F-4D97-AF65-F5344CB8AC3E}">
        <p14:creationId xmlns:p14="http://schemas.microsoft.com/office/powerpoint/2010/main" val="216645289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Dobsonfly vs. Alderfly vs. Watersnipe"/>
          <p:cNvSpPr txBox="1">
            <a:spLocks noGrp="1"/>
          </p:cNvSpPr>
          <p:nvPr>
            <p:ph type="title"/>
          </p:nvPr>
        </p:nvSpPr>
        <p:spPr>
          <a:xfrm>
            <a:off x="499996" y="123762"/>
            <a:ext cx="12004808" cy="1372399"/>
          </a:xfrm>
          <a:prstGeom prst="rect">
            <a:avLst/>
          </a:prstGeom>
        </p:spPr>
        <p:txBody>
          <a:bodyPr>
            <a:normAutofit/>
          </a:bodyPr>
          <a:lstStyle/>
          <a:p>
            <a:pPr algn="ctr" defTabSz="514095">
              <a:defRPr sz="5280"/>
            </a:pPr>
            <a:r>
              <a:rPr sz="5000" b="1" dirty="0"/>
              <a:t>Dobsonfly</a:t>
            </a:r>
            <a:r>
              <a:rPr lang="en-US" sz="5000" b="1" dirty="0"/>
              <a:t>/</a:t>
            </a:r>
            <a:r>
              <a:rPr lang="en-US" sz="5000" b="1" dirty="0" err="1"/>
              <a:t>Fishfly</a:t>
            </a:r>
            <a:r>
              <a:rPr sz="5000" dirty="0"/>
              <a:t> vs. </a:t>
            </a:r>
            <a:r>
              <a:rPr sz="5000" b="1" dirty="0"/>
              <a:t>Alderfly</a:t>
            </a:r>
          </a:p>
        </p:txBody>
      </p:sp>
      <p:pic>
        <p:nvPicPr>
          <p:cNvPr id="626" name="megaloptera.sialidae.sialis.dorsal[CLEAN]_10 copy.png" descr="megaloptera.sialidae.sialis.dorsal[CLEAN]_10 copy.png"/>
          <p:cNvPicPr>
            <a:picLocks noChangeAspect="1"/>
          </p:cNvPicPr>
          <p:nvPr/>
        </p:nvPicPr>
        <p:blipFill>
          <a:blip r:embed="rId3"/>
          <a:stretch>
            <a:fillRect/>
          </a:stretch>
        </p:blipFill>
        <p:spPr>
          <a:xfrm rot="5400000">
            <a:off x="5275437" y="3883451"/>
            <a:ext cx="7140821" cy="3121290"/>
          </a:xfrm>
          <a:prstGeom prst="rect">
            <a:avLst/>
          </a:prstGeom>
          <a:ln w="12700">
            <a:miter lim="400000"/>
          </a:ln>
        </p:spPr>
      </p:pic>
      <p:pic>
        <p:nvPicPr>
          <p:cNvPr id="627" name="megaloptera.corydalidae.nigronia.dorsal2.png" descr="megaloptera.corydalidae.nigronia.dorsal2.png"/>
          <p:cNvPicPr>
            <a:picLocks noChangeAspect="1"/>
          </p:cNvPicPr>
          <p:nvPr/>
        </p:nvPicPr>
        <p:blipFill>
          <a:blip r:embed="rId4"/>
          <a:stretch>
            <a:fillRect/>
          </a:stretch>
        </p:blipFill>
        <p:spPr>
          <a:xfrm rot="5400000">
            <a:off x="778717" y="4073071"/>
            <a:ext cx="6874213" cy="2742048"/>
          </a:xfrm>
          <a:prstGeom prst="rect">
            <a:avLst/>
          </a:prstGeom>
          <a:ln w="12700">
            <a:miter lim="400000"/>
          </a:ln>
        </p:spPr>
      </p:pic>
      <p:sp>
        <p:nvSpPr>
          <p:cNvPr id="628"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
        <p:nvSpPr>
          <p:cNvPr id="3" name="Oval 2"/>
          <p:cNvSpPr/>
          <p:nvPr/>
        </p:nvSpPr>
        <p:spPr>
          <a:xfrm>
            <a:off x="3339523" y="1849805"/>
            <a:ext cx="1752600" cy="1721746"/>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Oval 9"/>
          <p:cNvSpPr/>
          <p:nvPr/>
        </p:nvSpPr>
        <p:spPr>
          <a:xfrm>
            <a:off x="3730769" y="7457594"/>
            <a:ext cx="665310" cy="860873"/>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Oval 10"/>
          <p:cNvSpPr/>
          <p:nvPr/>
        </p:nvSpPr>
        <p:spPr>
          <a:xfrm>
            <a:off x="8155575" y="1873685"/>
            <a:ext cx="1752600" cy="1721746"/>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Oval 13"/>
          <p:cNvSpPr/>
          <p:nvPr/>
        </p:nvSpPr>
        <p:spPr>
          <a:xfrm>
            <a:off x="8845847" y="7311341"/>
            <a:ext cx="665310" cy="860873"/>
          </a:xfrm>
          <a:prstGeom prst="ellipse">
            <a:avLst/>
          </a:prstGeom>
          <a:noFill/>
          <a:ln w="38100" cap="flat">
            <a:solidFill>
              <a:srgbClr val="62CE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02262794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Crayfish | Decapod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Crayfish | </a:t>
            </a:r>
            <a:r>
              <a:rPr sz="5000" b="1" dirty="0"/>
              <a:t>Decapoda</a:t>
            </a:r>
          </a:p>
        </p:txBody>
      </p:sp>
      <p:pic>
        <p:nvPicPr>
          <p:cNvPr id="634" name="decapoda.cambaridae.dorsal.light[CLEAN]_10.png" descr="decapoda.cambaridae.dorsal.light[CLEAN]_10.png"/>
          <p:cNvPicPr>
            <a:picLocks noChangeAspect="1"/>
          </p:cNvPicPr>
          <p:nvPr/>
        </p:nvPicPr>
        <p:blipFill>
          <a:blip r:embed="rId3"/>
          <a:srcRect l="4320" t="5101" r="4001" b="4190"/>
          <a:stretch>
            <a:fillRect/>
          </a:stretch>
        </p:blipFill>
        <p:spPr>
          <a:xfrm rot="4230201">
            <a:off x="5766608" y="2841247"/>
            <a:ext cx="7886090" cy="4599418"/>
          </a:xfrm>
          <a:prstGeom prst="rect">
            <a:avLst/>
          </a:prstGeom>
          <a:ln w="12700">
            <a:miter lim="400000"/>
          </a:ln>
        </p:spPr>
      </p:pic>
      <p:sp>
        <p:nvSpPr>
          <p:cNvPr id="635" name="TextBox 1"/>
          <p:cNvSpPr txBox="1"/>
          <p:nvPr/>
        </p:nvSpPr>
        <p:spPr>
          <a:xfrm>
            <a:off x="1388223" y="3440429"/>
            <a:ext cx="4956222" cy="278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Measure up to 6 inches in length </a:t>
            </a:r>
          </a:p>
          <a:p>
            <a:pPr marL="342899" indent="-342899" algn="l" defTabSz="914400">
              <a:spcBef>
                <a:spcPts val="1000"/>
              </a:spcBef>
              <a:buSzPct val="100000"/>
              <a:buChar char="-"/>
              <a:defRPr sz="2200" b="0">
                <a:latin typeface="Helvetica"/>
                <a:ea typeface="Helvetica"/>
                <a:cs typeface="Helvetica"/>
                <a:sym typeface="Helvetica"/>
              </a:defRPr>
            </a:pPr>
            <a:r>
              <a:t>Resembles a small lobster</a:t>
            </a:r>
          </a:p>
          <a:p>
            <a:pPr marL="342899" indent="-342899" algn="l" defTabSz="914400">
              <a:spcBef>
                <a:spcPts val="1000"/>
              </a:spcBef>
              <a:buSzPct val="100000"/>
              <a:buChar char="-"/>
              <a:defRPr sz="2200" b="0">
                <a:latin typeface="Helvetica"/>
                <a:ea typeface="Helvetica"/>
                <a:cs typeface="Helvetica"/>
                <a:sym typeface="Helvetica"/>
              </a:defRPr>
            </a:pPr>
            <a:r>
              <a:t>Crayfish are usually active only at night. During the day they hide in burrows or under rocks. </a:t>
            </a:r>
          </a:p>
          <a:p>
            <a:pPr marL="342899" indent="-342899" algn="l" defTabSz="914400">
              <a:spcBef>
                <a:spcPts val="1000"/>
              </a:spcBef>
              <a:buSzPct val="100000"/>
              <a:buChar char="-"/>
              <a:defRPr sz="2200" b="0">
                <a:latin typeface="Helvetica"/>
                <a:ea typeface="Helvetica"/>
                <a:cs typeface="Helvetica"/>
                <a:sym typeface="Helvetica"/>
              </a:defRPr>
            </a:pPr>
            <a:r>
              <a:t>Crayfish are omnivorous, eating both plants and animals. </a:t>
            </a:r>
          </a:p>
        </p:txBody>
      </p:sp>
      <p:sp>
        <p:nvSpPr>
          <p:cNvPr id="636"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
        <p:nvSpPr>
          <p:cNvPr id="637" name="Similar to Scud, Sowbug"/>
          <p:cNvSpPr txBox="1"/>
          <p:nvPr/>
        </p:nvSpPr>
        <p:spPr>
          <a:xfrm>
            <a:off x="4992529" y="8587623"/>
            <a:ext cx="3019742"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Scud, Sowbug</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cud | Amphipod"/>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Scud | </a:t>
            </a:r>
            <a:r>
              <a:rPr sz="5000" b="1" dirty="0"/>
              <a:t>Amphipod</a:t>
            </a:r>
          </a:p>
        </p:txBody>
      </p:sp>
      <p:pic>
        <p:nvPicPr>
          <p:cNvPr id="642" name="amphipoda.gammaridae.gammarus.lateral.dark.png" descr="amphipoda.gammaridae.gammarus.lateral.dark.png"/>
          <p:cNvPicPr>
            <a:picLocks noChangeAspect="1"/>
          </p:cNvPicPr>
          <p:nvPr/>
        </p:nvPicPr>
        <p:blipFill>
          <a:blip r:embed="rId3"/>
          <a:stretch>
            <a:fillRect/>
          </a:stretch>
        </p:blipFill>
        <p:spPr>
          <a:xfrm rot="2073728">
            <a:off x="5240628" y="3276989"/>
            <a:ext cx="6874564" cy="4024278"/>
          </a:xfrm>
          <a:prstGeom prst="rect">
            <a:avLst/>
          </a:prstGeom>
          <a:ln w="12700">
            <a:miter lim="400000"/>
          </a:ln>
        </p:spPr>
      </p:pic>
      <p:sp>
        <p:nvSpPr>
          <p:cNvPr id="643" name="TextBox 1"/>
          <p:cNvSpPr txBox="1"/>
          <p:nvPr/>
        </p:nvSpPr>
        <p:spPr>
          <a:xfrm>
            <a:off x="727823" y="3211407"/>
            <a:ext cx="5251894" cy="369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Measure 5-20 mm in length </a:t>
            </a:r>
          </a:p>
          <a:p>
            <a:pPr marL="342899" indent="-342899" algn="l" defTabSz="914400">
              <a:spcBef>
                <a:spcPts val="1000"/>
              </a:spcBef>
              <a:buSzPct val="100000"/>
              <a:buChar char="-"/>
              <a:defRPr sz="2200" b="0">
                <a:latin typeface="Helvetica"/>
                <a:ea typeface="Helvetica"/>
                <a:cs typeface="Helvetica"/>
                <a:sym typeface="Helvetica"/>
              </a:defRPr>
            </a:pPr>
            <a:r>
              <a:t>Clear whitish to pink in color</a:t>
            </a:r>
          </a:p>
          <a:p>
            <a:pPr marL="342899" indent="-342899" algn="l" defTabSz="914400">
              <a:spcBef>
                <a:spcPts val="1000"/>
              </a:spcBef>
              <a:buSzPct val="100000"/>
              <a:buChar char="-"/>
              <a:defRPr sz="2200" b="0">
                <a:latin typeface="Helvetica"/>
                <a:ea typeface="Helvetica"/>
                <a:cs typeface="Helvetica"/>
                <a:sym typeface="Helvetica"/>
              </a:defRPr>
            </a:pPr>
            <a:r>
              <a:t>Laterally flattened </a:t>
            </a:r>
            <a:br/>
            <a:r>
              <a:t>(side to side)</a:t>
            </a:r>
          </a:p>
          <a:p>
            <a:pPr marL="342899" indent="-342899" algn="l" defTabSz="914400">
              <a:spcBef>
                <a:spcPts val="1000"/>
              </a:spcBef>
              <a:buSzPct val="100000"/>
              <a:buChar char="-"/>
              <a:defRPr sz="2200" b="0">
                <a:latin typeface="Helvetica"/>
                <a:ea typeface="Helvetica"/>
                <a:cs typeface="Helvetica"/>
                <a:sym typeface="Helvetica"/>
              </a:defRPr>
            </a:pPr>
            <a:r>
              <a:t>Found in shallow freshwater springs, streams, lakes and ponds.</a:t>
            </a:r>
          </a:p>
          <a:p>
            <a:pPr marL="342899" indent="-342899" algn="l" defTabSz="914400">
              <a:spcBef>
                <a:spcPts val="1000"/>
              </a:spcBef>
              <a:buSzPct val="100000"/>
              <a:buChar char="-"/>
              <a:defRPr sz="2200" b="0">
                <a:latin typeface="Helvetica"/>
                <a:ea typeface="Helvetica"/>
                <a:cs typeface="Helvetica"/>
                <a:sym typeface="Helvetica"/>
              </a:defRPr>
            </a:pPr>
            <a:r>
              <a:t>Most species feed on detritus. </a:t>
            </a:r>
          </a:p>
          <a:p>
            <a:pPr marL="342899" indent="-342899" algn="l" defTabSz="914400">
              <a:spcBef>
                <a:spcPts val="1000"/>
              </a:spcBef>
              <a:buSzPct val="100000"/>
              <a:buChar char="-"/>
              <a:defRPr sz="2200" b="0">
                <a:latin typeface="Helvetica"/>
                <a:ea typeface="Helvetica"/>
                <a:cs typeface="Helvetica"/>
                <a:sym typeface="Helvetica"/>
              </a:defRPr>
            </a:pPr>
            <a:r>
              <a:t>Scuds are an important food source for many fishes</a:t>
            </a:r>
          </a:p>
        </p:txBody>
      </p:sp>
      <p:sp>
        <p:nvSpPr>
          <p:cNvPr id="644" name="Similar to Crayfish, Sowbug"/>
          <p:cNvSpPr txBox="1"/>
          <p:nvPr/>
        </p:nvSpPr>
        <p:spPr>
          <a:xfrm>
            <a:off x="4807415" y="8587623"/>
            <a:ext cx="3389970"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Crayfish, Sowbug</a:t>
            </a:r>
          </a:p>
        </p:txBody>
      </p:sp>
      <p:sp>
        <p:nvSpPr>
          <p:cNvPr id="645"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Aquatic Sowbug | Isopod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Aquatic </a:t>
            </a:r>
            <a:r>
              <a:rPr sz="5000" dirty="0" err="1"/>
              <a:t>Sowbug</a:t>
            </a:r>
            <a:r>
              <a:rPr sz="5000" dirty="0"/>
              <a:t> | </a:t>
            </a:r>
            <a:r>
              <a:rPr sz="5000" b="1" dirty="0"/>
              <a:t>Isopoda</a:t>
            </a:r>
          </a:p>
        </p:txBody>
      </p:sp>
      <p:pic>
        <p:nvPicPr>
          <p:cNvPr id="650" name="isopoda.asellidae.dorsal copy.png" descr="isopoda.asellidae.dorsal copy.png"/>
          <p:cNvPicPr>
            <a:picLocks noChangeAspect="1"/>
          </p:cNvPicPr>
          <p:nvPr/>
        </p:nvPicPr>
        <p:blipFill>
          <a:blip r:embed="rId3"/>
          <a:stretch>
            <a:fillRect/>
          </a:stretch>
        </p:blipFill>
        <p:spPr>
          <a:xfrm rot="5400000">
            <a:off x="5722480" y="3115977"/>
            <a:ext cx="6633657" cy="3832780"/>
          </a:xfrm>
          <a:prstGeom prst="rect">
            <a:avLst/>
          </a:prstGeom>
          <a:ln w="12700">
            <a:miter lim="400000"/>
          </a:ln>
        </p:spPr>
      </p:pic>
      <p:sp>
        <p:nvSpPr>
          <p:cNvPr id="651" name="TextBox 1"/>
          <p:cNvSpPr txBox="1"/>
          <p:nvPr/>
        </p:nvSpPr>
        <p:spPr>
          <a:xfrm>
            <a:off x="1388223" y="3440429"/>
            <a:ext cx="4639714" cy="324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Measure 5-20 mm in length</a:t>
            </a:r>
          </a:p>
          <a:p>
            <a:pPr marL="342899" indent="-342899" algn="l" defTabSz="914400">
              <a:spcBef>
                <a:spcPts val="1000"/>
              </a:spcBef>
              <a:buSzPct val="100000"/>
              <a:buChar char="-"/>
              <a:defRPr sz="2200" b="0">
                <a:latin typeface="Helvetica"/>
                <a:ea typeface="Helvetica"/>
                <a:cs typeface="Helvetica"/>
                <a:sym typeface="Helvetica"/>
              </a:defRPr>
            </a:pPr>
            <a:r>
              <a:t>Clear whitish to pink in color </a:t>
            </a:r>
          </a:p>
          <a:p>
            <a:pPr marL="342899" indent="-342899" algn="l" defTabSz="914400">
              <a:spcBef>
                <a:spcPts val="1000"/>
              </a:spcBef>
              <a:buSzPct val="100000"/>
              <a:buChar char="-"/>
              <a:defRPr sz="2200" b="0">
                <a:latin typeface="Helvetica"/>
                <a:ea typeface="Helvetica"/>
                <a:cs typeface="Helvetica"/>
                <a:sym typeface="Helvetica"/>
              </a:defRPr>
            </a:pPr>
            <a:r>
              <a:t>Dorsoventrally flattened </a:t>
            </a:r>
            <a:br/>
            <a:r>
              <a:t>(top to bottom). </a:t>
            </a:r>
          </a:p>
          <a:p>
            <a:pPr marL="342899" indent="-342899" algn="l" defTabSz="914400">
              <a:spcBef>
                <a:spcPts val="1000"/>
              </a:spcBef>
              <a:buSzPct val="100000"/>
              <a:buChar char="-"/>
              <a:defRPr sz="2200" b="0">
                <a:latin typeface="Helvetica"/>
                <a:ea typeface="Helvetica"/>
                <a:cs typeface="Helvetica"/>
                <a:sym typeface="Helvetica"/>
              </a:defRPr>
            </a:pPr>
            <a:r>
              <a:t>Seven pairs of legs, the first are modified for grasping </a:t>
            </a:r>
          </a:p>
          <a:p>
            <a:pPr marL="342899" indent="-342899" algn="l" defTabSz="914400">
              <a:spcBef>
                <a:spcPts val="1000"/>
              </a:spcBef>
              <a:buSzPct val="100000"/>
              <a:buChar char="-"/>
              <a:defRPr sz="2200" b="0">
                <a:latin typeface="Helvetica"/>
                <a:ea typeface="Helvetica"/>
                <a:cs typeface="Helvetica"/>
                <a:sym typeface="Helvetica"/>
              </a:defRPr>
            </a:pPr>
            <a:r>
              <a:t>Found in shallow freshwater on rocks or detritus</a:t>
            </a:r>
          </a:p>
        </p:txBody>
      </p:sp>
      <p:sp>
        <p:nvSpPr>
          <p:cNvPr id="652" name="Similar to Crayfish, Scud"/>
          <p:cNvSpPr txBox="1"/>
          <p:nvPr/>
        </p:nvSpPr>
        <p:spPr>
          <a:xfrm>
            <a:off x="4985367" y="8587623"/>
            <a:ext cx="3034066"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Crayfish, Scud</a:t>
            </a:r>
          </a:p>
        </p:txBody>
      </p:sp>
      <p:sp>
        <p:nvSpPr>
          <p:cNvPr id="653"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Benthic Freshwater"/>
          <p:cNvSpPr txBox="1"/>
          <p:nvPr/>
        </p:nvSpPr>
        <p:spPr>
          <a:xfrm>
            <a:off x="294088" y="2438177"/>
            <a:ext cx="1241662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8500">
                <a:latin typeface="Helvetica"/>
                <a:ea typeface="Helvetica"/>
                <a:cs typeface="Helvetica"/>
                <a:sym typeface="Helvetica"/>
              </a:defRPr>
            </a:lvl1pPr>
          </a:lstStyle>
          <a:p>
            <a:r>
              <a:rPr sz="8000" dirty="0"/>
              <a:t>Benthic Freshwater</a:t>
            </a:r>
          </a:p>
        </p:txBody>
      </p:sp>
      <p:sp>
        <p:nvSpPr>
          <p:cNvPr id="173" name="Macroinvertebrates"/>
          <p:cNvSpPr txBox="1"/>
          <p:nvPr/>
        </p:nvSpPr>
        <p:spPr>
          <a:xfrm>
            <a:off x="294088" y="4476622"/>
            <a:ext cx="12416624"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9500">
                <a:latin typeface="Helvetica"/>
                <a:ea typeface="Helvetica"/>
                <a:cs typeface="Helvetica"/>
                <a:sym typeface="Helvetica"/>
              </a:defRPr>
            </a:pPr>
            <a:r>
              <a:rPr sz="8000" dirty="0"/>
              <a:t>Macro</a:t>
            </a:r>
            <a:r>
              <a:rPr dirty="0"/>
              <a:t>invertebrates</a:t>
            </a:r>
          </a:p>
        </p:txBody>
      </p:sp>
      <p:sp>
        <p:nvSpPr>
          <p:cNvPr id="174" name="Animals without vertebrae"/>
          <p:cNvSpPr txBox="1"/>
          <p:nvPr/>
        </p:nvSpPr>
        <p:spPr>
          <a:xfrm>
            <a:off x="6658860" y="5957979"/>
            <a:ext cx="3995856"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Animals without vertebrae</a:t>
            </a:r>
          </a:p>
        </p:txBody>
      </p:sp>
      <p:pic>
        <p:nvPicPr>
          <p:cNvPr id="175" name="ephemeroptera.baetiscidae.baetisca.dorsal[CLEAN]_10.png" descr="ephemeroptera.baetiscidae.baetisca.dorsal[CLEAN]_10.png"/>
          <p:cNvPicPr>
            <a:picLocks noChangeAspect="1"/>
          </p:cNvPicPr>
          <p:nvPr/>
        </p:nvPicPr>
        <p:blipFill>
          <a:blip r:embed="rId3"/>
          <a:srcRect l="7244" t="11850" r="8513" b="13601"/>
          <a:stretch>
            <a:fillRect/>
          </a:stretch>
        </p:blipFill>
        <p:spPr>
          <a:xfrm rot="13194040">
            <a:off x="-1206554" y="-1554428"/>
            <a:ext cx="4703973" cy="2807857"/>
          </a:xfrm>
          <a:prstGeom prst="rect">
            <a:avLst/>
          </a:prstGeom>
          <a:ln w="12700">
            <a:miter lim="400000"/>
          </a:ln>
        </p:spPr>
      </p:pic>
      <p:pic>
        <p:nvPicPr>
          <p:cNvPr id="176" name="coleoptera.elmidae.dubiraphia.adult.dorsal.png" descr="coleoptera.elmidae.dubiraphia.adult.dorsal.png"/>
          <p:cNvPicPr>
            <a:picLocks noChangeAspect="1"/>
          </p:cNvPicPr>
          <p:nvPr/>
        </p:nvPicPr>
        <p:blipFill>
          <a:blip r:embed="rId4"/>
          <a:stretch>
            <a:fillRect/>
          </a:stretch>
        </p:blipFill>
        <p:spPr>
          <a:xfrm rot="6769671">
            <a:off x="-2125568" y="8445805"/>
            <a:ext cx="9837023" cy="5360031"/>
          </a:xfrm>
          <a:prstGeom prst="rect">
            <a:avLst/>
          </a:prstGeom>
          <a:ln w="12700">
            <a:miter lim="400000"/>
          </a:ln>
        </p:spPr>
      </p:pic>
      <p:pic>
        <p:nvPicPr>
          <p:cNvPr id="177" name="odonata.calopterygidae.calopteryx.dorsal.png" descr="odonata.calopterygidae.calopteryx.dorsal.png"/>
          <p:cNvPicPr>
            <a:picLocks noChangeAspect="1"/>
          </p:cNvPicPr>
          <p:nvPr/>
        </p:nvPicPr>
        <p:blipFill>
          <a:blip r:embed="rId5"/>
          <a:stretch>
            <a:fillRect/>
          </a:stretch>
        </p:blipFill>
        <p:spPr>
          <a:xfrm rot="3635568">
            <a:off x="7053942" y="7014698"/>
            <a:ext cx="8051504" cy="6273462"/>
          </a:xfrm>
          <a:prstGeom prst="rect">
            <a:avLst/>
          </a:prstGeom>
          <a:ln w="12700">
            <a:miter lim="400000"/>
          </a:ln>
        </p:spPr>
      </p:pic>
      <p:pic>
        <p:nvPicPr>
          <p:cNvPr id="178" name="trichoptera.glossosomatidae.glossosoma.lateral.png" descr="trichoptera.glossosomatidae.glossosoma.lateral.png"/>
          <p:cNvPicPr>
            <a:picLocks noChangeAspect="1"/>
          </p:cNvPicPr>
          <p:nvPr/>
        </p:nvPicPr>
        <p:blipFill>
          <a:blip r:embed="rId6"/>
          <a:stretch>
            <a:fillRect/>
          </a:stretch>
        </p:blipFill>
        <p:spPr>
          <a:xfrm rot="2623475">
            <a:off x="9014152" y="-406035"/>
            <a:ext cx="6592710" cy="4486705"/>
          </a:xfrm>
          <a:prstGeom prst="rect">
            <a:avLst/>
          </a:prstGeom>
          <a:ln w="12700">
            <a:miter lim="400000"/>
          </a:ln>
        </p:spPr>
      </p:pic>
      <p:pic>
        <p:nvPicPr>
          <p:cNvPr id="179" name="diptera.simuliidae.prosimulium.dorsal[CLEAN]_10.png" descr="diptera.simuliidae.prosimulium.dorsal[CLEAN]_10.png"/>
          <p:cNvPicPr>
            <a:picLocks noChangeAspect="1"/>
          </p:cNvPicPr>
          <p:nvPr/>
        </p:nvPicPr>
        <p:blipFill>
          <a:blip r:embed="rId7"/>
          <a:stretch>
            <a:fillRect/>
          </a:stretch>
        </p:blipFill>
        <p:spPr>
          <a:xfrm rot="7454347">
            <a:off x="-5027294" y="5122431"/>
            <a:ext cx="7635279" cy="2917615"/>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cud vs. Sowbug"/>
          <p:cNvSpPr txBox="1">
            <a:spLocks noGrp="1"/>
          </p:cNvSpPr>
          <p:nvPr>
            <p:ph type="title"/>
          </p:nvPr>
        </p:nvSpPr>
        <p:spPr>
          <a:xfrm>
            <a:off x="499996" y="123762"/>
            <a:ext cx="12004808" cy="1372399"/>
          </a:xfrm>
          <a:prstGeom prst="rect">
            <a:avLst/>
          </a:prstGeom>
        </p:spPr>
        <p:txBody>
          <a:bodyPr>
            <a:normAutofit/>
          </a:bodyPr>
          <a:lstStyle>
            <a:lvl1pPr algn="ctr">
              <a:defRPr sz="6000"/>
            </a:lvl1pPr>
          </a:lstStyle>
          <a:p>
            <a:r>
              <a:rPr sz="5000" b="1" dirty="0"/>
              <a:t>Scud</a:t>
            </a:r>
            <a:r>
              <a:rPr sz="5000" dirty="0"/>
              <a:t> vs. </a:t>
            </a:r>
            <a:r>
              <a:rPr sz="5000" b="1" dirty="0" err="1"/>
              <a:t>Sowbug</a:t>
            </a:r>
            <a:endParaRPr sz="5000" b="1" dirty="0"/>
          </a:p>
        </p:txBody>
      </p:sp>
      <p:pic>
        <p:nvPicPr>
          <p:cNvPr id="658" name="isopoda.asellidae.dorsal copy.png" descr="isopoda.asellidae.dorsal copy.png"/>
          <p:cNvPicPr>
            <a:picLocks noChangeAspect="1"/>
          </p:cNvPicPr>
          <p:nvPr/>
        </p:nvPicPr>
        <p:blipFill>
          <a:blip r:embed="rId3"/>
          <a:stretch>
            <a:fillRect/>
          </a:stretch>
        </p:blipFill>
        <p:spPr>
          <a:xfrm rot="4573876">
            <a:off x="6312873" y="2960410"/>
            <a:ext cx="6633658" cy="3832780"/>
          </a:xfrm>
          <a:prstGeom prst="rect">
            <a:avLst/>
          </a:prstGeom>
          <a:ln w="12700">
            <a:miter lim="400000"/>
          </a:ln>
        </p:spPr>
      </p:pic>
      <p:pic>
        <p:nvPicPr>
          <p:cNvPr id="659" name="amphipoda.gammaridae.gammarus.lateral.dark.png" descr="amphipoda.gammaridae.gammarus.lateral.dark.png"/>
          <p:cNvPicPr>
            <a:picLocks noChangeAspect="1"/>
          </p:cNvPicPr>
          <p:nvPr/>
        </p:nvPicPr>
        <p:blipFill>
          <a:blip r:embed="rId4"/>
          <a:stretch>
            <a:fillRect/>
          </a:stretch>
        </p:blipFill>
        <p:spPr>
          <a:xfrm rot="2908729">
            <a:off x="435828" y="3269706"/>
            <a:ext cx="6983434" cy="4088009"/>
          </a:xfrm>
          <a:prstGeom prst="rect">
            <a:avLst/>
          </a:prstGeom>
          <a:ln w="12700">
            <a:miter lim="400000"/>
          </a:ln>
        </p:spPr>
      </p:pic>
      <p:sp>
        <p:nvSpPr>
          <p:cNvPr id="660" name="Group 2: Somewhat Sensitive"/>
          <p:cNvSpPr/>
          <p:nvPr/>
        </p:nvSpPr>
        <p:spPr>
          <a:xfrm>
            <a:off x="-16044" y="9082095"/>
            <a:ext cx="13036888" cy="667644"/>
          </a:xfrm>
          <a:prstGeom prst="rect">
            <a:avLst/>
          </a:prstGeom>
          <a:solidFill>
            <a:srgbClr val="8143B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2:</a:t>
            </a:r>
            <a:r>
              <a:rPr b="1"/>
              <a:t> Somewhat Sensitive</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Group 3 Taxa:  Pollution Tolerant"/>
          <p:cNvSpPr txBox="1">
            <a:spLocks noGrp="1"/>
          </p:cNvSpPr>
          <p:nvPr>
            <p:ph type="title"/>
          </p:nvPr>
        </p:nvSpPr>
        <p:spPr>
          <a:xfrm>
            <a:off x="499996" y="123762"/>
            <a:ext cx="12004808" cy="1372399"/>
          </a:xfrm>
          <a:prstGeom prst="rect">
            <a:avLst/>
          </a:prstGeom>
        </p:spPr>
        <p:txBody>
          <a:bodyPr>
            <a:normAutofit/>
          </a:bodyPr>
          <a:lstStyle/>
          <a:p>
            <a:pPr algn="ctr">
              <a:defRPr sz="5500"/>
            </a:pPr>
            <a:r>
              <a:rPr sz="5000" dirty="0">
                <a:solidFill>
                  <a:srgbClr val="E8AF02"/>
                </a:solidFill>
              </a:rPr>
              <a:t>Group 3 Taxa:  </a:t>
            </a:r>
            <a:r>
              <a:rPr sz="5000" b="1" dirty="0">
                <a:solidFill>
                  <a:srgbClr val="E8AF02"/>
                </a:solidFill>
              </a:rPr>
              <a:t>Pollution Tolerant </a:t>
            </a:r>
          </a:p>
        </p:txBody>
      </p:sp>
      <p:sp>
        <p:nvSpPr>
          <p:cNvPr id="665" name="TextBox 17"/>
          <p:cNvSpPr txBox="1"/>
          <p:nvPr/>
        </p:nvSpPr>
        <p:spPr>
          <a:xfrm>
            <a:off x="3089481" y="7958102"/>
            <a:ext cx="1741734"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700" b="0">
                <a:latin typeface="Century Gothic"/>
                <a:ea typeface="Century Gothic"/>
                <a:cs typeface="Century Gothic"/>
                <a:sym typeface="Century Gothic"/>
              </a:defRPr>
            </a:lvl1pPr>
          </a:lstStyle>
          <a:p>
            <a:r>
              <a:t>Midge Fly Larva</a:t>
            </a:r>
          </a:p>
        </p:txBody>
      </p:sp>
      <p:sp>
        <p:nvSpPr>
          <p:cNvPr id="666" name="TextBox 18"/>
          <p:cNvSpPr txBox="1"/>
          <p:nvPr/>
        </p:nvSpPr>
        <p:spPr>
          <a:xfrm>
            <a:off x="7127820" y="5335586"/>
            <a:ext cx="755847"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700" b="0">
                <a:latin typeface="Century Gothic"/>
                <a:ea typeface="Century Gothic"/>
                <a:cs typeface="Century Gothic"/>
                <a:sym typeface="Century Gothic"/>
              </a:defRPr>
            </a:lvl1pPr>
          </a:lstStyle>
          <a:p>
            <a:r>
              <a:t>Leech</a:t>
            </a:r>
          </a:p>
        </p:txBody>
      </p:sp>
      <p:sp>
        <p:nvSpPr>
          <p:cNvPr id="667" name="TextBox 19"/>
          <p:cNvSpPr txBox="1"/>
          <p:nvPr/>
        </p:nvSpPr>
        <p:spPr>
          <a:xfrm>
            <a:off x="683370" y="5566433"/>
            <a:ext cx="1617865"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700" b="0">
                <a:latin typeface="Century Gothic"/>
                <a:ea typeface="Century Gothic"/>
                <a:cs typeface="Century Gothic"/>
                <a:sym typeface="Century Gothic"/>
              </a:defRPr>
            </a:lvl1pPr>
          </a:lstStyle>
          <a:p>
            <a:r>
              <a:rPr dirty="0"/>
              <a:t>Aquatic Worm</a:t>
            </a:r>
          </a:p>
        </p:txBody>
      </p:sp>
      <p:sp>
        <p:nvSpPr>
          <p:cNvPr id="668" name="TextBox 20"/>
          <p:cNvSpPr txBox="1"/>
          <p:nvPr/>
        </p:nvSpPr>
        <p:spPr>
          <a:xfrm>
            <a:off x="9589917" y="5335584"/>
            <a:ext cx="1629357"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700" b="0">
                <a:latin typeface="Century Gothic"/>
                <a:ea typeface="Century Gothic"/>
                <a:cs typeface="Century Gothic"/>
                <a:sym typeface="Century Gothic"/>
              </a:defRPr>
            </a:lvl1pPr>
          </a:lstStyle>
          <a:p>
            <a:r>
              <a:rPr dirty="0"/>
              <a:t>Black Fly Larva</a:t>
            </a:r>
          </a:p>
        </p:txBody>
      </p:sp>
      <p:sp>
        <p:nvSpPr>
          <p:cNvPr id="669" name="TextBox 21"/>
          <p:cNvSpPr txBox="1"/>
          <p:nvPr/>
        </p:nvSpPr>
        <p:spPr>
          <a:xfrm>
            <a:off x="7471867" y="8067276"/>
            <a:ext cx="1952469"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700" b="0">
                <a:latin typeface="Century Gothic"/>
                <a:ea typeface="Century Gothic"/>
                <a:cs typeface="Century Gothic"/>
                <a:sym typeface="Century Gothic"/>
              </a:defRPr>
            </a:lvl1pPr>
          </a:lstStyle>
          <a:p>
            <a:r>
              <a:rPr dirty="0"/>
              <a:t>Left-Handed Snail</a:t>
            </a:r>
          </a:p>
        </p:txBody>
      </p:sp>
      <p:sp>
        <p:nvSpPr>
          <p:cNvPr id="670" name="TextBox 17"/>
          <p:cNvSpPr txBox="1"/>
          <p:nvPr/>
        </p:nvSpPr>
        <p:spPr>
          <a:xfrm>
            <a:off x="3823788" y="5693727"/>
            <a:ext cx="957410"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700" b="0">
                <a:latin typeface="Century Gothic"/>
                <a:ea typeface="Century Gothic"/>
                <a:cs typeface="Century Gothic"/>
                <a:sym typeface="Century Gothic"/>
              </a:defRPr>
            </a:lvl1pPr>
          </a:lstStyle>
          <a:p>
            <a:r>
              <a:rPr dirty="0" err="1"/>
              <a:t>Planaria</a:t>
            </a:r>
            <a:endParaRPr dirty="0"/>
          </a:p>
        </p:txBody>
      </p:sp>
      <p:pic>
        <p:nvPicPr>
          <p:cNvPr id="671" name="diptera.chironomidae.chironomus.lateral.png" descr="diptera.chironomidae.chironomus.lateral.png"/>
          <p:cNvPicPr>
            <a:picLocks noChangeAspect="1"/>
          </p:cNvPicPr>
          <p:nvPr/>
        </p:nvPicPr>
        <p:blipFill>
          <a:blip r:embed="rId3"/>
          <a:stretch>
            <a:fillRect/>
          </a:stretch>
        </p:blipFill>
        <p:spPr>
          <a:xfrm>
            <a:off x="1195219" y="7318558"/>
            <a:ext cx="4900156" cy="1497436"/>
          </a:xfrm>
          <a:prstGeom prst="rect">
            <a:avLst/>
          </a:prstGeom>
          <a:ln w="12700">
            <a:miter lim="400000"/>
          </a:ln>
        </p:spPr>
      </p:pic>
      <p:pic>
        <p:nvPicPr>
          <p:cNvPr id="672" name="diptera.simuliidae.prosimulium.dorsal[CLEAN]_10.png" descr="diptera.simuliidae.prosimulium.dorsal[CLEAN]_10.png"/>
          <p:cNvPicPr>
            <a:picLocks noChangeAspect="1"/>
          </p:cNvPicPr>
          <p:nvPr/>
        </p:nvPicPr>
        <p:blipFill>
          <a:blip r:embed="rId4"/>
          <a:stretch>
            <a:fillRect/>
          </a:stretch>
        </p:blipFill>
        <p:spPr>
          <a:xfrm rot="6537743">
            <a:off x="8298543" y="4355442"/>
            <a:ext cx="6067229" cy="2318427"/>
          </a:xfrm>
          <a:prstGeom prst="rect">
            <a:avLst/>
          </a:prstGeom>
          <a:ln w="12700">
            <a:miter lim="400000"/>
          </a:ln>
        </p:spPr>
      </p:pic>
      <p:pic>
        <p:nvPicPr>
          <p:cNvPr id="673" name="rhynchobdellida.glossiphoniidae.placobdella.dorsal.png" descr="rhynchobdellida.glossiphoniidae.placobdella.dorsal.png"/>
          <p:cNvPicPr>
            <a:picLocks noChangeAspect="1"/>
          </p:cNvPicPr>
          <p:nvPr/>
        </p:nvPicPr>
        <p:blipFill>
          <a:blip r:embed="rId5"/>
          <a:stretch>
            <a:fillRect/>
          </a:stretch>
        </p:blipFill>
        <p:spPr>
          <a:xfrm>
            <a:off x="5851022" y="3080848"/>
            <a:ext cx="3194435" cy="1987649"/>
          </a:xfrm>
          <a:prstGeom prst="rect">
            <a:avLst/>
          </a:prstGeom>
          <a:ln w="12700">
            <a:miter lim="400000"/>
          </a:ln>
        </p:spPr>
      </p:pic>
      <p:sp>
        <p:nvSpPr>
          <p:cNvPr id="674" name="Tolerate Low Levels of Dissolved Oxygen…"/>
          <p:cNvSpPr txBox="1"/>
          <p:nvPr/>
        </p:nvSpPr>
        <p:spPr>
          <a:xfrm>
            <a:off x="2481815" y="1682221"/>
            <a:ext cx="8473543"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42900" indent="-342900" algn="l" defTabSz="914400">
              <a:buSzPct val="100000"/>
              <a:buFont typeface="Arial"/>
              <a:buChar char="•"/>
              <a:defRPr sz="3400" b="0">
                <a:latin typeface="Helvetica"/>
                <a:ea typeface="Helvetica"/>
                <a:cs typeface="Helvetica"/>
                <a:sym typeface="Helvetica"/>
              </a:defRPr>
            </a:pPr>
            <a:r>
              <a:t>Tolerate </a:t>
            </a:r>
            <a:r>
              <a:rPr b="1"/>
              <a:t>Low</a:t>
            </a:r>
            <a:r>
              <a:t> Levels of Dissolved Oxygen</a:t>
            </a:r>
            <a:endParaRPr>
              <a:solidFill>
                <a:srgbClr val="FFFFFF"/>
              </a:solidFill>
            </a:endParaRPr>
          </a:p>
          <a:p>
            <a:pPr marL="342900" indent="-342900" algn="l" defTabSz="914400">
              <a:buSzPct val="100000"/>
              <a:buFont typeface="Arial"/>
              <a:buChar char="•"/>
              <a:defRPr sz="3400" b="0">
                <a:latin typeface="Helvetica"/>
                <a:ea typeface="Helvetica"/>
                <a:cs typeface="Helvetica"/>
                <a:sym typeface="Helvetica"/>
              </a:defRPr>
            </a:pPr>
            <a:r>
              <a:t>Found in </a:t>
            </a:r>
            <a:r>
              <a:rPr b="1"/>
              <a:t>Any</a:t>
            </a:r>
            <a:r>
              <a:t> Quality Water</a:t>
            </a:r>
          </a:p>
        </p:txBody>
      </p:sp>
      <p:pic>
        <p:nvPicPr>
          <p:cNvPr id="13" name="Picture 28" descr="C:\Users\tmuenz\Desktop\macro.org\Images.Macros\25 percent\heterobranchia.physidae.physa.ventral cop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124607">
            <a:off x="7130687" y="6161717"/>
            <a:ext cx="2568451" cy="164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Naididae (naidid worm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479" y="3402568"/>
            <a:ext cx="1953336" cy="1953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lanariidae (flatworm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5262" y="3865014"/>
            <a:ext cx="2474462" cy="1649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Midge Fly Larva | Di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Midge Fly Larva | </a:t>
            </a:r>
            <a:r>
              <a:rPr sz="5000" b="1" dirty="0" err="1"/>
              <a:t>Diptera</a:t>
            </a:r>
            <a:endParaRPr sz="5000" b="1" dirty="0"/>
          </a:p>
        </p:txBody>
      </p:sp>
      <p:sp>
        <p:nvSpPr>
          <p:cNvPr id="680" name="TextBox 1"/>
          <p:cNvSpPr txBox="1"/>
          <p:nvPr/>
        </p:nvSpPr>
        <p:spPr>
          <a:xfrm>
            <a:off x="1210423" y="2699048"/>
            <a:ext cx="5459871" cy="3652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rPr dirty="0"/>
              <a:t>Measure up to 1</a:t>
            </a:r>
            <a:r>
              <a:rPr lang="en-US" dirty="0"/>
              <a:t>-</a:t>
            </a:r>
            <a:r>
              <a:rPr dirty="0"/>
              <a:t> inch in length </a:t>
            </a:r>
          </a:p>
          <a:p>
            <a:pPr marL="342899" indent="-342899" algn="l" defTabSz="914400">
              <a:spcBef>
                <a:spcPts val="1000"/>
              </a:spcBef>
              <a:buSzPct val="100000"/>
              <a:buChar char="-"/>
              <a:defRPr sz="2200" b="0">
                <a:latin typeface="Helvetica"/>
                <a:ea typeface="Helvetica"/>
                <a:cs typeface="Helvetica"/>
                <a:sym typeface="Helvetica"/>
              </a:defRPr>
            </a:pPr>
            <a:r>
              <a:rPr dirty="0"/>
              <a:t>Body small, cylindrical, </a:t>
            </a:r>
            <a:br>
              <a:rPr dirty="0"/>
            </a:br>
            <a:r>
              <a:rPr dirty="0"/>
              <a:t>and slightly curved </a:t>
            </a:r>
          </a:p>
          <a:p>
            <a:pPr marL="342899" indent="-342899" algn="l" defTabSz="914400">
              <a:spcBef>
                <a:spcPts val="1000"/>
              </a:spcBef>
              <a:buSzPct val="100000"/>
              <a:buChar char="-"/>
              <a:defRPr sz="2200" b="0">
                <a:latin typeface="Helvetica"/>
                <a:ea typeface="Helvetica"/>
                <a:cs typeface="Helvetica"/>
                <a:sym typeface="Helvetica"/>
              </a:defRPr>
            </a:pPr>
            <a:r>
              <a:rPr dirty="0"/>
              <a:t>Occasionally deep red in color, otherwise variously colored </a:t>
            </a:r>
          </a:p>
          <a:p>
            <a:pPr marL="342899" indent="-342899" algn="l" defTabSz="914400">
              <a:spcBef>
                <a:spcPts val="1000"/>
              </a:spcBef>
              <a:buSzPct val="100000"/>
              <a:buChar char="-"/>
              <a:defRPr sz="2200" b="0">
                <a:latin typeface="Helvetica"/>
                <a:ea typeface="Helvetica"/>
                <a:cs typeface="Helvetica"/>
                <a:sym typeface="Helvetica"/>
              </a:defRPr>
            </a:pPr>
            <a:r>
              <a:rPr dirty="0"/>
              <a:t>Two small </a:t>
            </a:r>
            <a:r>
              <a:rPr dirty="0" err="1"/>
              <a:t>prolegs</a:t>
            </a:r>
            <a:r>
              <a:rPr dirty="0"/>
              <a:t> just posterior to head </a:t>
            </a:r>
          </a:p>
          <a:p>
            <a:pPr marL="342899" indent="-342899" algn="l" defTabSz="914400">
              <a:spcBef>
                <a:spcPts val="1000"/>
              </a:spcBef>
              <a:buSzPct val="100000"/>
              <a:buChar char="-"/>
              <a:defRPr sz="2200" b="0">
                <a:latin typeface="Helvetica"/>
                <a:ea typeface="Helvetica"/>
                <a:cs typeface="Helvetica"/>
                <a:sym typeface="Helvetica"/>
              </a:defRPr>
            </a:pPr>
            <a:r>
              <a:rPr dirty="0"/>
              <a:t>Frequently found in bottom sediments of lakes, streams, and ponds where they feed on deposited organic material </a:t>
            </a:r>
          </a:p>
        </p:txBody>
      </p:sp>
      <p:sp>
        <p:nvSpPr>
          <p:cNvPr id="681" name="Rectangle 1"/>
          <p:cNvSpPr txBox="1"/>
          <p:nvPr/>
        </p:nvSpPr>
        <p:spPr>
          <a:xfrm>
            <a:off x="10114081" y="2135616"/>
            <a:ext cx="220470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(Chironomidae)</a:t>
            </a:r>
          </a:p>
        </p:txBody>
      </p:sp>
      <p:grpSp>
        <p:nvGrpSpPr>
          <p:cNvPr id="2" name="Group 1"/>
          <p:cNvGrpSpPr/>
          <p:nvPr/>
        </p:nvGrpSpPr>
        <p:grpSpPr>
          <a:xfrm>
            <a:off x="7054159" y="1558277"/>
            <a:ext cx="3400098" cy="6637046"/>
            <a:chOff x="7054159" y="1558277"/>
            <a:chExt cx="3400098" cy="6637046"/>
          </a:xfrm>
        </p:grpSpPr>
        <p:sp>
          <p:nvSpPr>
            <p:cNvPr id="682" name="Text Box 7"/>
            <p:cNvSpPr txBox="1"/>
            <p:nvPr/>
          </p:nvSpPr>
          <p:spPr>
            <a:xfrm>
              <a:off x="7054159" y="6544009"/>
              <a:ext cx="2227073"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600"/>
                </a:spcBef>
                <a:defRPr sz="1800">
                  <a:solidFill>
                    <a:srgbClr val="21B7E8"/>
                  </a:solidFill>
                  <a:latin typeface="Helvetica"/>
                  <a:ea typeface="Helvetica"/>
                  <a:cs typeface="Helvetica"/>
                  <a:sym typeface="Helvetica"/>
                </a:defRPr>
              </a:lvl1pPr>
            </a:lstStyle>
            <a:p>
              <a:r>
                <a:rPr dirty="0"/>
                <a:t>Posterior </a:t>
              </a:r>
              <a:r>
                <a:rPr dirty="0" err="1"/>
                <a:t>prolegs</a:t>
              </a:r>
              <a:endParaRPr dirty="0"/>
            </a:p>
          </p:txBody>
        </p:sp>
        <p:sp>
          <p:nvSpPr>
            <p:cNvPr id="683" name="Line 8"/>
            <p:cNvSpPr/>
            <p:nvPr/>
          </p:nvSpPr>
          <p:spPr>
            <a:xfrm>
              <a:off x="8338597" y="7065643"/>
              <a:ext cx="237065" cy="237066"/>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pic>
          <p:nvPicPr>
            <p:cNvPr id="684" name="diptera.chironomidae.chironomus.lateral.png" descr="diptera.chironomidae.chironomus.lateral.png"/>
            <p:cNvPicPr>
              <a:picLocks noChangeAspect="1"/>
            </p:cNvPicPr>
            <p:nvPr/>
          </p:nvPicPr>
          <p:blipFill>
            <a:blip r:embed="rId3"/>
            <a:stretch>
              <a:fillRect/>
            </a:stretch>
          </p:blipFill>
          <p:spPr>
            <a:xfrm rot="5275258">
              <a:off x="6121628" y="3862694"/>
              <a:ext cx="6637046" cy="2028212"/>
            </a:xfrm>
            <a:prstGeom prst="rect">
              <a:avLst/>
            </a:prstGeom>
            <a:ln w="12700">
              <a:miter lim="400000"/>
            </a:ln>
          </p:spPr>
        </p:pic>
      </p:grpSp>
      <p:sp>
        <p:nvSpPr>
          <p:cNvPr id="685" name="Group 3: Pollution Tolerant"/>
          <p:cNvSpPr/>
          <p:nvPr/>
        </p:nvSpPr>
        <p:spPr>
          <a:xfrm>
            <a:off x="-16044" y="90820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sp>
        <p:nvSpPr>
          <p:cNvPr id="686" name="Similar to Riffle Beetle Larva, Caddisfly Larva, Crane Fly, Worm, Leech"/>
          <p:cNvSpPr txBox="1"/>
          <p:nvPr/>
        </p:nvSpPr>
        <p:spPr>
          <a:xfrm>
            <a:off x="2262761" y="8587623"/>
            <a:ext cx="8479278"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Riffle Beetle Larva, Caddisfly Larva, Crane Fly, Worm, Leech</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Black Fly Larva | Dipter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Black Fly Larva | </a:t>
            </a:r>
            <a:r>
              <a:rPr sz="5000" b="1" dirty="0" err="1"/>
              <a:t>Diptera</a:t>
            </a:r>
            <a:endParaRPr sz="5000" b="1" dirty="0"/>
          </a:p>
        </p:txBody>
      </p:sp>
      <p:sp>
        <p:nvSpPr>
          <p:cNvPr id="691" name="TextBox 1"/>
          <p:cNvSpPr txBox="1"/>
          <p:nvPr/>
        </p:nvSpPr>
        <p:spPr>
          <a:xfrm>
            <a:off x="807854" y="2926079"/>
            <a:ext cx="5167791" cy="344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Measure to 1/2 inch in length </a:t>
            </a:r>
          </a:p>
          <a:p>
            <a:pPr marL="342899" indent="-342899" algn="l" defTabSz="914400">
              <a:spcBef>
                <a:spcPts val="1000"/>
              </a:spcBef>
              <a:buSzPct val="100000"/>
              <a:buChar char="-"/>
              <a:defRPr sz="2200" b="0">
                <a:latin typeface="Helvetica"/>
                <a:ea typeface="Helvetica"/>
                <a:cs typeface="Helvetica"/>
                <a:sym typeface="Helvetica"/>
              </a:defRPr>
            </a:pPr>
            <a:r>
              <a:t>Abdomen terminates in an attachment disc </a:t>
            </a:r>
          </a:p>
          <a:p>
            <a:pPr marL="342899" indent="-342899" algn="l" defTabSz="914400">
              <a:spcBef>
                <a:spcPts val="1000"/>
              </a:spcBef>
              <a:buSzPct val="100000"/>
              <a:buChar char="-"/>
              <a:defRPr sz="2200" b="0">
                <a:latin typeface="Helvetica"/>
                <a:ea typeface="Helvetica"/>
                <a:cs typeface="Helvetica"/>
                <a:sym typeface="Helvetica"/>
              </a:defRPr>
            </a:pPr>
            <a:r>
              <a:t>Black Fly larva prefer cold running water</a:t>
            </a:r>
          </a:p>
          <a:p>
            <a:pPr marL="342899" indent="-342899" algn="l" defTabSz="914400">
              <a:spcBef>
                <a:spcPts val="1000"/>
              </a:spcBef>
              <a:buSzPct val="100000"/>
              <a:buChar char="-"/>
              <a:defRPr sz="2200" b="0">
                <a:latin typeface="Helvetica"/>
                <a:ea typeface="Helvetica"/>
                <a:cs typeface="Helvetica"/>
                <a:sym typeface="Helvetica"/>
              </a:defRPr>
            </a:pPr>
            <a:r>
              <a:t>Usually found attached by the end of their abdomens to rocks, woody debris, or vegetation in the currents of rivers and streams</a:t>
            </a:r>
          </a:p>
        </p:txBody>
      </p:sp>
      <p:sp>
        <p:nvSpPr>
          <p:cNvPr id="692" name="Rectangle 1"/>
          <p:cNvSpPr txBox="1"/>
          <p:nvPr/>
        </p:nvSpPr>
        <p:spPr>
          <a:xfrm>
            <a:off x="10241081" y="3773338"/>
            <a:ext cx="1713270"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(Simuliidae)</a:t>
            </a:r>
          </a:p>
        </p:txBody>
      </p:sp>
      <p:sp>
        <p:nvSpPr>
          <p:cNvPr id="693" name="Text Box 7"/>
          <p:cNvSpPr txBox="1"/>
          <p:nvPr/>
        </p:nvSpPr>
        <p:spPr>
          <a:xfrm>
            <a:off x="6532195" y="2599014"/>
            <a:ext cx="2200912"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Head contains fan-like mouth brushes</a:t>
            </a:r>
          </a:p>
        </p:txBody>
      </p:sp>
      <p:sp>
        <p:nvSpPr>
          <p:cNvPr id="694" name="Line 8"/>
          <p:cNvSpPr/>
          <p:nvPr/>
        </p:nvSpPr>
        <p:spPr>
          <a:xfrm flipV="1">
            <a:off x="8381484" y="2329420"/>
            <a:ext cx="381001" cy="304801"/>
          </a:xfrm>
          <a:prstGeom prst="line">
            <a:avLst/>
          </a:prstGeom>
          <a:ln w="127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695" name="Text Box 9"/>
          <p:cNvSpPr txBox="1"/>
          <p:nvPr/>
        </p:nvSpPr>
        <p:spPr>
          <a:xfrm>
            <a:off x="8996240" y="6249916"/>
            <a:ext cx="2319055"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Body is larger at the rear end, similar to a bowling pin</a:t>
            </a:r>
          </a:p>
        </p:txBody>
      </p:sp>
      <p:pic>
        <p:nvPicPr>
          <p:cNvPr id="696" name="diptera.simuliidae.prosimulium.dorsal[CLEAN]_10.png" descr="diptera.simuliidae.prosimulium.dorsal[CLEAN]_10.png"/>
          <p:cNvPicPr>
            <a:picLocks noChangeAspect="1"/>
          </p:cNvPicPr>
          <p:nvPr/>
        </p:nvPicPr>
        <p:blipFill>
          <a:blip r:embed="rId3"/>
          <a:stretch>
            <a:fillRect/>
          </a:stretch>
        </p:blipFill>
        <p:spPr>
          <a:xfrm rot="6537743">
            <a:off x="4789515" y="3417992"/>
            <a:ext cx="7635279" cy="2917616"/>
          </a:xfrm>
          <a:prstGeom prst="rect">
            <a:avLst/>
          </a:prstGeom>
          <a:ln w="12700">
            <a:miter lim="400000"/>
          </a:ln>
        </p:spPr>
      </p:pic>
      <p:sp>
        <p:nvSpPr>
          <p:cNvPr id="697" name="Group 3: Pollution Tolerant"/>
          <p:cNvSpPr/>
          <p:nvPr/>
        </p:nvSpPr>
        <p:spPr>
          <a:xfrm>
            <a:off x="-16044" y="90820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sp>
        <p:nvSpPr>
          <p:cNvPr id="698" name="Similar to Riffle Beetle Larva, Caddisfly Larva, Crane Fly, Worm"/>
          <p:cNvSpPr txBox="1"/>
          <p:nvPr/>
        </p:nvSpPr>
        <p:spPr>
          <a:xfrm>
            <a:off x="2700185" y="8587623"/>
            <a:ext cx="7604430"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Riffle Beetle Larva, Caddisfly Larva, Crane Fly, Worm</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Midge Fly vs. Black Fly"/>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b="1" dirty="0"/>
              <a:t>Midge Fly</a:t>
            </a:r>
            <a:r>
              <a:rPr sz="5000" dirty="0"/>
              <a:t> vs. </a:t>
            </a:r>
            <a:r>
              <a:rPr sz="5000" b="1" dirty="0"/>
              <a:t>Black Fly</a:t>
            </a:r>
          </a:p>
        </p:txBody>
      </p:sp>
      <p:pic>
        <p:nvPicPr>
          <p:cNvPr id="703" name="diptera.simuliidae.prosimulium.dorsal[CLEAN]_10.png" descr="diptera.simuliidae.prosimulium.dorsal[CLEAN]_10.png"/>
          <p:cNvPicPr>
            <a:picLocks noChangeAspect="1"/>
          </p:cNvPicPr>
          <p:nvPr/>
        </p:nvPicPr>
        <p:blipFill>
          <a:blip r:embed="rId3"/>
          <a:stretch>
            <a:fillRect/>
          </a:stretch>
        </p:blipFill>
        <p:spPr>
          <a:xfrm rot="6537743">
            <a:off x="4789515" y="3671992"/>
            <a:ext cx="7635279" cy="2917616"/>
          </a:xfrm>
          <a:prstGeom prst="rect">
            <a:avLst/>
          </a:prstGeom>
          <a:ln w="12700">
            <a:miter lim="400000"/>
          </a:ln>
        </p:spPr>
      </p:pic>
      <p:pic>
        <p:nvPicPr>
          <p:cNvPr id="704" name="diptera.chironomidae.chironomus.lateral.png" descr="diptera.chironomidae.chironomus.lateral.png"/>
          <p:cNvPicPr>
            <a:picLocks noChangeAspect="1"/>
          </p:cNvPicPr>
          <p:nvPr/>
        </p:nvPicPr>
        <p:blipFill>
          <a:blip r:embed="rId4"/>
          <a:stretch>
            <a:fillRect/>
          </a:stretch>
        </p:blipFill>
        <p:spPr>
          <a:xfrm rot="5400000">
            <a:off x="1214359" y="4143358"/>
            <a:ext cx="6462542" cy="1974885"/>
          </a:xfrm>
          <a:prstGeom prst="rect">
            <a:avLst/>
          </a:prstGeom>
          <a:ln w="12700">
            <a:miter lim="400000"/>
          </a:ln>
        </p:spPr>
      </p:pic>
      <p:sp>
        <p:nvSpPr>
          <p:cNvPr id="705" name="Group 3: Pollution Tolerant"/>
          <p:cNvSpPr/>
          <p:nvPr/>
        </p:nvSpPr>
        <p:spPr>
          <a:xfrm>
            <a:off x="-16044" y="90947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Midge Fly vs. Black Fly"/>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b="1" dirty="0"/>
              <a:t>Midge Fly</a:t>
            </a:r>
            <a:r>
              <a:rPr sz="5000" dirty="0"/>
              <a:t> vs. </a:t>
            </a:r>
            <a:r>
              <a:rPr sz="5000" b="1" dirty="0"/>
              <a:t>Black Fly</a:t>
            </a:r>
          </a:p>
        </p:txBody>
      </p:sp>
      <p:pic>
        <p:nvPicPr>
          <p:cNvPr id="703" name="diptera.simuliidae.prosimulium.dorsal[CLEAN]_10.png" descr="diptera.simuliidae.prosimulium.dorsal[CLEAN]_10.png"/>
          <p:cNvPicPr>
            <a:picLocks noChangeAspect="1"/>
          </p:cNvPicPr>
          <p:nvPr/>
        </p:nvPicPr>
        <p:blipFill>
          <a:blip r:embed="rId3"/>
          <a:stretch>
            <a:fillRect/>
          </a:stretch>
        </p:blipFill>
        <p:spPr>
          <a:xfrm rot="6537743">
            <a:off x="4789515" y="3671992"/>
            <a:ext cx="7635279" cy="2917616"/>
          </a:xfrm>
          <a:prstGeom prst="rect">
            <a:avLst/>
          </a:prstGeom>
          <a:ln w="12700">
            <a:miter lim="400000"/>
          </a:ln>
        </p:spPr>
      </p:pic>
      <p:pic>
        <p:nvPicPr>
          <p:cNvPr id="704" name="diptera.chironomidae.chironomus.lateral.png" descr="diptera.chironomidae.chironomus.lateral.png"/>
          <p:cNvPicPr>
            <a:picLocks noChangeAspect="1"/>
          </p:cNvPicPr>
          <p:nvPr/>
        </p:nvPicPr>
        <p:blipFill>
          <a:blip r:embed="rId4"/>
          <a:stretch>
            <a:fillRect/>
          </a:stretch>
        </p:blipFill>
        <p:spPr>
          <a:xfrm rot="5400000">
            <a:off x="1214359" y="4143358"/>
            <a:ext cx="6462542" cy="1974885"/>
          </a:xfrm>
          <a:prstGeom prst="rect">
            <a:avLst/>
          </a:prstGeom>
          <a:ln w="12700">
            <a:miter lim="400000"/>
          </a:ln>
        </p:spPr>
      </p:pic>
      <p:sp>
        <p:nvSpPr>
          <p:cNvPr id="705" name="Group 3: Pollution Tolerant"/>
          <p:cNvSpPr/>
          <p:nvPr/>
        </p:nvSpPr>
        <p:spPr>
          <a:xfrm>
            <a:off x="-16044" y="90947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grpSp>
        <p:nvGrpSpPr>
          <p:cNvPr id="10" name="Group 9"/>
          <p:cNvGrpSpPr/>
          <p:nvPr/>
        </p:nvGrpSpPr>
        <p:grpSpPr>
          <a:xfrm>
            <a:off x="2032975" y="6854781"/>
            <a:ext cx="2227073" cy="758700"/>
            <a:chOff x="7054159" y="6544009"/>
            <a:chExt cx="2227073" cy="758700"/>
          </a:xfrm>
        </p:grpSpPr>
        <p:sp>
          <p:nvSpPr>
            <p:cNvPr id="11" name="Text Box 7"/>
            <p:cNvSpPr txBox="1"/>
            <p:nvPr/>
          </p:nvSpPr>
          <p:spPr>
            <a:xfrm>
              <a:off x="7054159" y="6544009"/>
              <a:ext cx="2227073"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600"/>
                </a:spcBef>
                <a:defRPr sz="1800">
                  <a:solidFill>
                    <a:srgbClr val="21B7E8"/>
                  </a:solidFill>
                  <a:latin typeface="Helvetica"/>
                  <a:ea typeface="Helvetica"/>
                  <a:cs typeface="Helvetica"/>
                  <a:sym typeface="Helvetica"/>
                </a:defRPr>
              </a:lvl1pPr>
            </a:lstStyle>
            <a:p>
              <a:r>
                <a:rPr dirty="0"/>
                <a:t>Posterior </a:t>
              </a:r>
              <a:r>
                <a:rPr dirty="0" err="1"/>
                <a:t>prolegs</a:t>
              </a:r>
              <a:endParaRPr dirty="0"/>
            </a:p>
          </p:txBody>
        </p:sp>
        <p:sp>
          <p:nvSpPr>
            <p:cNvPr id="12" name="Line 8"/>
            <p:cNvSpPr/>
            <p:nvPr/>
          </p:nvSpPr>
          <p:spPr>
            <a:xfrm>
              <a:off x="8338597" y="7065643"/>
              <a:ext cx="237065" cy="237066"/>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grpSp>
      <p:sp>
        <p:nvSpPr>
          <p:cNvPr id="14" name="Text Box 7"/>
          <p:cNvSpPr txBox="1"/>
          <p:nvPr/>
        </p:nvSpPr>
        <p:spPr>
          <a:xfrm>
            <a:off x="6532195" y="2732510"/>
            <a:ext cx="2200912"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t>Head contains fan-like mouth brushes</a:t>
            </a:r>
          </a:p>
        </p:txBody>
      </p:sp>
      <p:sp>
        <p:nvSpPr>
          <p:cNvPr id="15" name="Text Box 9"/>
          <p:cNvSpPr txBox="1"/>
          <p:nvPr/>
        </p:nvSpPr>
        <p:spPr>
          <a:xfrm>
            <a:off x="8996240" y="6383412"/>
            <a:ext cx="2319055"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700"/>
              </a:spcBef>
              <a:defRPr sz="1800">
                <a:solidFill>
                  <a:srgbClr val="21B7E8"/>
                </a:solidFill>
                <a:latin typeface="Helvetica"/>
                <a:ea typeface="Helvetica"/>
                <a:cs typeface="Helvetica"/>
                <a:sym typeface="Helvetica"/>
              </a:defRPr>
            </a:lvl1pPr>
          </a:lstStyle>
          <a:p>
            <a:r>
              <a:rPr dirty="0"/>
              <a:t>Body is larger at the rear end, similar to a bowling pin</a:t>
            </a:r>
          </a:p>
        </p:txBody>
      </p:sp>
      <p:sp>
        <p:nvSpPr>
          <p:cNvPr id="13" name="Line 8"/>
          <p:cNvSpPr/>
          <p:nvPr/>
        </p:nvSpPr>
        <p:spPr>
          <a:xfrm flipV="1">
            <a:off x="8378172" y="2523066"/>
            <a:ext cx="244486" cy="209444"/>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16" name="Line 8"/>
          <p:cNvSpPr/>
          <p:nvPr/>
        </p:nvSpPr>
        <p:spPr>
          <a:xfrm flipV="1">
            <a:off x="8487073" y="6943976"/>
            <a:ext cx="381877" cy="192449"/>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Tree>
    <p:extLst>
      <p:ext uri="{BB962C8B-B14F-4D97-AF65-F5344CB8AC3E}">
        <p14:creationId xmlns:p14="http://schemas.microsoft.com/office/powerpoint/2010/main" val="130647266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Leech | Annelid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Leech | </a:t>
            </a:r>
            <a:r>
              <a:rPr sz="5000" b="1" dirty="0"/>
              <a:t>Annelida</a:t>
            </a:r>
          </a:p>
        </p:txBody>
      </p:sp>
      <p:pic>
        <p:nvPicPr>
          <p:cNvPr id="710" name="rhynchobdellida.glossiphoniidae.placobdella.dorsal.png" descr="rhynchobdellida.glossiphoniidae.placobdella.dorsal.png"/>
          <p:cNvPicPr>
            <a:picLocks noChangeAspect="1"/>
          </p:cNvPicPr>
          <p:nvPr/>
        </p:nvPicPr>
        <p:blipFill>
          <a:blip r:embed="rId3"/>
          <a:stretch>
            <a:fillRect/>
          </a:stretch>
        </p:blipFill>
        <p:spPr>
          <a:xfrm rot="4605359">
            <a:off x="7537687" y="2941153"/>
            <a:ext cx="6221721" cy="3871294"/>
          </a:xfrm>
          <a:prstGeom prst="rect">
            <a:avLst/>
          </a:prstGeom>
          <a:ln w="12700">
            <a:miter lim="400000"/>
          </a:ln>
        </p:spPr>
      </p:pic>
      <p:sp>
        <p:nvSpPr>
          <p:cNvPr id="711" name="TextBox 1"/>
          <p:cNvSpPr txBox="1"/>
          <p:nvPr/>
        </p:nvSpPr>
        <p:spPr>
          <a:xfrm>
            <a:off x="1065728" y="2545079"/>
            <a:ext cx="5065831" cy="415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t>Measures 1.0 mm to 5.0 cm in length</a:t>
            </a:r>
          </a:p>
          <a:p>
            <a:pPr marL="342899" indent="-342899" algn="l" defTabSz="914400">
              <a:spcBef>
                <a:spcPts val="1000"/>
              </a:spcBef>
              <a:buSzPct val="100000"/>
              <a:buChar char="-"/>
              <a:defRPr sz="2200" b="0">
                <a:latin typeface="Helvetica"/>
                <a:ea typeface="Helvetica"/>
                <a:cs typeface="Helvetica"/>
                <a:sym typeface="Helvetica"/>
              </a:defRPr>
            </a:pPr>
            <a:r>
              <a:t>Segmented </a:t>
            </a:r>
          </a:p>
          <a:p>
            <a:pPr marL="342899" indent="-342899" algn="l" defTabSz="914400">
              <a:spcBef>
                <a:spcPts val="1000"/>
              </a:spcBef>
              <a:buSzPct val="100000"/>
              <a:buChar char="-"/>
              <a:defRPr sz="2200" b="0">
                <a:latin typeface="Helvetica"/>
                <a:ea typeface="Helvetica"/>
                <a:cs typeface="Helvetica"/>
                <a:sym typeface="Helvetica"/>
              </a:defRPr>
            </a:pPr>
            <a:r>
              <a:t>Typically dorsoventrally flattened </a:t>
            </a:r>
          </a:p>
          <a:p>
            <a:pPr marL="342899" indent="-342899" algn="l" defTabSz="914400">
              <a:spcBef>
                <a:spcPts val="1000"/>
              </a:spcBef>
              <a:buSzPct val="100000"/>
              <a:buChar char="-"/>
              <a:defRPr sz="2200" b="0">
                <a:latin typeface="Helvetica"/>
                <a:ea typeface="Helvetica"/>
                <a:cs typeface="Helvetica"/>
                <a:sym typeface="Helvetica"/>
              </a:defRPr>
            </a:pPr>
            <a:r>
              <a:t>Soft and muscular</a:t>
            </a:r>
          </a:p>
          <a:p>
            <a:pPr marL="342899" indent="-342899" algn="l" defTabSz="914400">
              <a:spcBef>
                <a:spcPts val="1000"/>
              </a:spcBef>
              <a:buSzPct val="100000"/>
              <a:buChar char="-"/>
              <a:defRPr sz="2200" b="0">
                <a:latin typeface="Helvetica"/>
                <a:ea typeface="Helvetica"/>
                <a:cs typeface="Helvetica"/>
                <a:sym typeface="Helvetica"/>
              </a:defRPr>
            </a:pPr>
            <a:r>
              <a:t>No legs</a:t>
            </a:r>
          </a:p>
          <a:p>
            <a:pPr marL="342899" indent="-342899" algn="l" defTabSz="914400">
              <a:spcBef>
                <a:spcPts val="1000"/>
              </a:spcBef>
              <a:buSzPct val="100000"/>
              <a:buChar char="-"/>
              <a:defRPr sz="2200" b="0">
                <a:latin typeface="Helvetica"/>
                <a:ea typeface="Helvetica"/>
                <a:cs typeface="Helvetica"/>
                <a:sym typeface="Helvetica"/>
              </a:defRPr>
            </a:pPr>
            <a:r>
              <a:t>Two distinct suction discs on the bottom of the body, at each end</a:t>
            </a:r>
          </a:p>
          <a:p>
            <a:pPr marL="342899" indent="-342899" algn="l" defTabSz="914400">
              <a:spcBef>
                <a:spcPts val="1000"/>
              </a:spcBef>
              <a:buSzPct val="100000"/>
              <a:buChar char="-"/>
              <a:defRPr sz="2200" b="0">
                <a:latin typeface="Helvetica"/>
                <a:ea typeface="Helvetica"/>
                <a:cs typeface="Helvetica"/>
                <a:sym typeface="Helvetica"/>
              </a:defRPr>
            </a:pPr>
            <a:r>
              <a:t>Leeches are common in warm protected waters of lakes, ponds, streams, and marshes</a:t>
            </a:r>
          </a:p>
        </p:txBody>
      </p:sp>
      <p:sp>
        <p:nvSpPr>
          <p:cNvPr id="712" name="Text Box 7"/>
          <p:cNvSpPr txBox="1"/>
          <p:nvPr/>
        </p:nvSpPr>
        <p:spPr>
          <a:xfrm>
            <a:off x="6804692" y="2252110"/>
            <a:ext cx="1565772"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600"/>
              </a:spcBef>
              <a:defRPr sz="1700">
                <a:solidFill>
                  <a:srgbClr val="21B7E8"/>
                </a:solidFill>
                <a:latin typeface="Helvetica"/>
                <a:ea typeface="Helvetica"/>
                <a:cs typeface="Helvetica"/>
                <a:sym typeface="Helvetica"/>
              </a:defRPr>
            </a:lvl1pPr>
          </a:lstStyle>
          <a:p>
            <a:r>
              <a:rPr dirty="0"/>
              <a:t>34 Segments</a:t>
            </a:r>
          </a:p>
        </p:txBody>
      </p:sp>
      <p:sp>
        <p:nvSpPr>
          <p:cNvPr id="713" name="Line 10"/>
          <p:cNvSpPr/>
          <p:nvPr/>
        </p:nvSpPr>
        <p:spPr>
          <a:xfrm flipH="1" flipV="1">
            <a:off x="8105608" y="2589291"/>
            <a:ext cx="759174" cy="457201"/>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
        <p:nvSpPr>
          <p:cNvPr id="714" name="Similar to Planaria"/>
          <p:cNvSpPr txBox="1"/>
          <p:nvPr/>
        </p:nvSpPr>
        <p:spPr>
          <a:xfrm>
            <a:off x="5363213" y="8587623"/>
            <a:ext cx="2278374"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Planaria</a:t>
            </a:r>
          </a:p>
        </p:txBody>
      </p:sp>
      <p:sp>
        <p:nvSpPr>
          <p:cNvPr id="715" name="Group 3: Pollution Tolerant"/>
          <p:cNvSpPr/>
          <p:nvPr/>
        </p:nvSpPr>
        <p:spPr>
          <a:xfrm>
            <a:off x="-16044" y="90820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pic>
        <p:nvPicPr>
          <p:cNvPr id="716" name="Screen Shot 2019-08-30 at 2.25.02 PM.png" descr="Screen Shot 2019-08-30 at 2.25.02 PM.png"/>
          <p:cNvPicPr>
            <a:picLocks noChangeAspect="1"/>
          </p:cNvPicPr>
          <p:nvPr/>
        </p:nvPicPr>
        <p:blipFill>
          <a:blip r:embed="rId4">
            <a:alphaModFix amt="93744"/>
          </a:blip>
          <a:stretch>
            <a:fillRect/>
          </a:stretch>
        </p:blipFill>
        <p:spPr>
          <a:xfrm rot="16228112">
            <a:off x="4974357" y="4488033"/>
            <a:ext cx="4600951" cy="3142380"/>
          </a:xfrm>
          <a:prstGeom prst="rect">
            <a:avLst/>
          </a:prstGeom>
          <a:ln w="12700">
            <a:miter lim="400000"/>
          </a:ln>
        </p:spPr>
      </p:pic>
      <p:sp>
        <p:nvSpPr>
          <p:cNvPr id="11" name="Text Box 7"/>
          <p:cNvSpPr txBox="1"/>
          <p:nvPr/>
        </p:nvSpPr>
        <p:spPr>
          <a:xfrm>
            <a:off x="8571406" y="7437094"/>
            <a:ext cx="1565772"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600"/>
              </a:spcBef>
              <a:defRPr sz="1700">
                <a:solidFill>
                  <a:srgbClr val="21B7E8"/>
                </a:solidFill>
                <a:latin typeface="Helvetica"/>
                <a:ea typeface="Helvetica"/>
                <a:cs typeface="Helvetica"/>
                <a:sym typeface="Helvetica"/>
              </a:defRPr>
            </a:lvl1pPr>
          </a:lstStyle>
          <a:p>
            <a:r>
              <a:rPr lang="en-US" dirty="0"/>
              <a:t>Suckers on both ends</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Planaria | Platyhelminthes"/>
          <p:cNvSpPr txBox="1">
            <a:spLocks noGrp="1"/>
          </p:cNvSpPr>
          <p:nvPr>
            <p:ph type="title"/>
          </p:nvPr>
        </p:nvSpPr>
        <p:spPr>
          <a:xfrm>
            <a:off x="499996" y="137160"/>
            <a:ext cx="12004808" cy="1372399"/>
          </a:xfrm>
          <a:prstGeom prst="rect">
            <a:avLst/>
          </a:prstGeom>
        </p:spPr>
        <p:txBody>
          <a:bodyPr>
            <a:normAutofit/>
          </a:bodyPr>
          <a:lstStyle/>
          <a:p>
            <a:pPr algn="ctr">
              <a:defRPr sz="6000"/>
            </a:pPr>
            <a:r>
              <a:rPr sz="5000" dirty="0"/>
              <a:t>Planaria | </a:t>
            </a:r>
            <a:r>
              <a:rPr sz="5000" b="1" dirty="0"/>
              <a:t>Platyhelminthes</a:t>
            </a:r>
          </a:p>
        </p:txBody>
      </p:sp>
      <p:sp>
        <p:nvSpPr>
          <p:cNvPr id="721" name="TextBox 1"/>
          <p:cNvSpPr txBox="1"/>
          <p:nvPr/>
        </p:nvSpPr>
        <p:spPr>
          <a:xfrm>
            <a:off x="845032" y="3276600"/>
            <a:ext cx="5657368" cy="3825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rPr dirty="0"/>
              <a:t>200 species in North America</a:t>
            </a:r>
          </a:p>
          <a:p>
            <a:pPr marL="342899" indent="-342899" algn="l" defTabSz="914400">
              <a:spcBef>
                <a:spcPts val="1000"/>
              </a:spcBef>
              <a:buSzPct val="100000"/>
              <a:buChar char="-"/>
              <a:defRPr sz="2200" b="0">
                <a:latin typeface="Helvetica"/>
                <a:ea typeface="Helvetica"/>
                <a:cs typeface="Helvetica"/>
                <a:sym typeface="Helvetica"/>
              </a:defRPr>
            </a:pPr>
            <a:r>
              <a:rPr dirty="0"/>
              <a:t>Measures 5.0 mm to 20.0 mm in length</a:t>
            </a:r>
          </a:p>
          <a:p>
            <a:pPr marL="342899" indent="-342899" algn="l" defTabSz="914400">
              <a:spcBef>
                <a:spcPts val="1000"/>
              </a:spcBef>
              <a:buSzPct val="100000"/>
              <a:buChar char="-"/>
              <a:defRPr sz="2200" b="0">
                <a:latin typeface="Helvetica"/>
                <a:ea typeface="Helvetica"/>
                <a:cs typeface="Helvetica"/>
                <a:sym typeface="Helvetica"/>
              </a:defRPr>
            </a:pPr>
            <a:r>
              <a:rPr dirty="0"/>
              <a:t>Non-segmented body</a:t>
            </a:r>
          </a:p>
          <a:p>
            <a:pPr marL="342899" indent="-342899" algn="l" defTabSz="914400">
              <a:spcBef>
                <a:spcPts val="1000"/>
              </a:spcBef>
              <a:buSzPct val="100000"/>
              <a:buChar char="-"/>
              <a:defRPr sz="2200" b="0">
                <a:latin typeface="Helvetica"/>
                <a:ea typeface="Helvetica"/>
                <a:cs typeface="Helvetica"/>
                <a:sym typeface="Helvetica"/>
              </a:defRPr>
            </a:pPr>
            <a:r>
              <a:rPr dirty="0"/>
              <a:t>Soft body, typically </a:t>
            </a:r>
            <a:r>
              <a:rPr dirty="0" err="1"/>
              <a:t>dorsoventrally</a:t>
            </a:r>
            <a:r>
              <a:rPr dirty="0"/>
              <a:t> flattened</a:t>
            </a:r>
          </a:p>
          <a:p>
            <a:pPr marL="342899" indent="-342899" algn="l" defTabSz="914400">
              <a:spcBef>
                <a:spcPts val="1000"/>
              </a:spcBef>
              <a:buSzPct val="100000"/>
              <a:buChar char="-"/>
              <a:defRPr sz="2200" b="0">
                <a:latin typeface="Helvetica"/>
                <a:ea typeface="Helvetica"/>
                <a:cs typeface="Helvetica"/>
                <a:sym typeface="Helvetica"/>
              </a:defRPr>
            </a:pPr>
            <a:r>
              <a:rPr dirty="0"/>
              <a:t>Head somewhat triangular</a:t>
            </a:r>
          </a:p>
          <a:p>
            <a:pPr marL="342899" indent="-342899" algn="l" defTabSz="914400">
              <a:spcBef>
                <a:spcPts val="1000"/>
              </a:spcBef>
              <a:buSzPct val="100000"/>
              <a:buChar char="-"/>
              <a:defRPr sz="2200" b="0">
                <a:latin typeface="Helvetica"/>
                <a:ea typeface="Helvetica"/>
                <a:cs typeface="Helvetica"/>
                <a:sym typeface="Helvetica"/>
              </a:defRPr>
            </a:pPr>
            <a:r>
              <a:rPr dirty="0"/>
              <a:t>Two eyespots</a:t>
            </a:r>
          </a:p>
          <a:p>
            <a:pPr marL="342899" indent="-342899" algn="l" defTabSz="914400">
              <a:spcBef>
                <a:spcPts val="1000"/>
              </a:spcBef>
              <a:buSzPct val="100000"/>
              <a:buChar char="-"/>
              <a:defRPr sz="2200" b="0">
                <a:latin typeface="Helvetica"/>
                <a:ea typeface="Helvetica"/>
                <a:cs typeface="Helvetica"/>
                <a:sym typeface="Helvetica"/>
              </a:defRPr>
            </a:pPr>
            <a:r>
              <a:rPr dirty="0"/>
              <a:t>One opening that functions as both mouth and anus on the underside</a:t>
            </a:r>
          </a:p>
        </p:txBody>
      </p:sp>
      <p:sp>
        <p:nvSpPr>
          <p:cNvPr id="722" name="Rectangle 1"/>
          <p:cNvSpPr txBox="1"/>
          <p:nvPr/>
        </p:nvSpPr>
        <p:spPr>
          <a:xfrm>
            <a:off x="9377481" y="1297416"/>
            <a:ext cx="1735892"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a:solidFill>
                  <a:srgbClr val="808080"/>
                </a:solidFill>
                <a:latin typeface="Helvetica"/>
                <a:ea typeface="Helvetica"/>
                <a:cs typeface="Helvetica"/>
                <a:sym typeface="Helvetica"/>
              </a:defRPr>
            </a:lvl1pPr>
          </a:lstStyle>
          <a:p>
            <a:r>
              <a:t>(Turbellaria)</a:t>
            </a:r>
          </a:p>
        </p:txBody>
      </p:sp>
      <p:sp>
        <p:nvSpPr>
          <p:cNvPr id="723" name="Similar to Leech"/>
          <p:cNvSpPr txBox="1"/>
          <p:nvPr/>
        </p:nvSpPr>
        <p:spPr>
          <a:xfrm>
            <a:off x="5489140" y="8587623"/>
            <a:ext cx="2026520"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Leech</a:t>
            </a:r>
          </a:p>
        </p:txBody>
      </p:sp>
      <p:sp>
        <p:nvSpPr>
          <p:cNvPr id="724" name="Group 3: Pollution Tolerant"/>
          <p:cNvSpPr/>
          <p:nvPr/>
        </p:nvSpPr>
        <p:spPr>
          <a:xfrm>
            <a:off x="-16044" y="90820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pic>
        <p:nvPicPr>
          <p:cNvPr id="10242" name="Picture 2" descr="Planariidae (flatwo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3320744"/>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614898" y="2265517"/>
            <a:ext cx="1565772"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spcBef>
                <a:spcPts val="600"/>
              </a:spcBef>
              <a:defRPr sz="1700">
                <a:solidFill>
                  <a:srgbClr val="21B7E8"/>
                </a:solidFill>
                <a:latin typeface="Helvetica"/>
                <a:ea typeface="Helvetica"/>
                <a:cs typeface="Helvetica"/>
                <a:sym typeface="Helvetica"/>
              </a:defRPr>
            </a:lvl1pPr>
          </a:lstStyle>
          <a:p>
            <a:r>
              <a:rPr lang="en-US" dirty="0"/>
              <a:t>2 Eye Spots</a:t>
            </a:r>
            <a:endParaRPr dirty="0"/>
          </a:p>
        </p:txBody>
      </p:sp>
      <p:sp>
        <p:nvSpPr>
          <p:cNvPr id="9" name="Line 10"/>
          <p:cNvSpPr/>
          <p:nvPr/>
        </p:nvSpPr>
        <p:spPr>
          <a:xfrm flipH="1" flipV="1">
            <a:off x="7207991" y="2719160"/>
            <a:ext cx="379587" cy="1319439"/>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Aquatic Worm | Annelid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Aquatic Worm | </a:t>
            </a:r>
            <a:r>
              <a:rPr sz="5000" b="1" dirty="0"/>
              <a:t>Annelida</a:t>
            </a:r>
          </a:p>
        </p:txBody>
      </p:sp>
      <p:sp>
        <p:nvSpPr>
          <p:cNvPr id="729" name="TextBox 1"/>
          <p:cNvSpPr txBox="1"/>
          <p:nvPr/>
        </p:nvSpPr>
        <p:spPr>
          <a:xfrm>
            <a:off x="688856" y="2085870"/>
            <a:ext cx="5657368" cy="402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rPr dirty="0"/>
              <a:t>Measure 1-30 mm in length, but sometimes over 100 mm </a:t>
            </a:r>
          </a:p>
          <a:p>
            <a:pPr marL="342899" indent="-342899" algn="l" defTabSz="914400">
              <a:spcBef>
                <a:spcPts val="1000"/>
              </a:spcBef>
              <a:buSzPct val="100000"/>
              <a:buChar char="-"/>
              <a:defRPr sz="2200" b="0">
                <a:latin typeface="Helvetica"/>
                <a:ea typeface="Helvetica"/>
                <a:cs typeface="Helvetica"/>
                <a:sym typeface="Helvetica"/>
              </a:defRPr>
            </a:pPr>
            <a:r>
              <a:rPr dirty="0"/>
              <a:t>Clear whitish to pink in color. </a:t>
            </a:r>
          </a:p>
          <a:p>
            <a:pPr marL="342899" indent="-342899" algn="l" defTabSz="914400">
              <a:spcBef>
                <a:spcPts val="1000"/>
              </a:spcBef>
              <a:buSzPct val="100000"/>
              <a:buChar char="-"/>
              <a:defRPr sz="2200" b="0">
                <a:latin typeface="Helvetica"/>
                <a:ea typeface="Helvetica"/>
                <a:cs typeface="Helvetica"/>
                <a:sym typeface="Helvetica"/>
              </a:defRPr>
            </a:pPr>
            <a:r>
              <a:rPr dirty="0"/>
              <a:t>Body consists of 7 to 500 segments.</a:t>
            </a:r>
          </a:p>
          <a:p>
            <a:pPr marL="342899" indent="-342899" algn="l" defTabSz="914400">
              <a:spcBef>
                <a:spcPts val="1000"/>
              </a:spcBef>
              <a:buSzPct val="100000"/>
              <a:buChar char="-"/>
              <a:defRPr sz="2200" b="0">
                <a:latin typeface="Helvetica"/>
                <a:ea typeface="Helvetica"/>
                <a:cs typeface="Helvetica"/>
                <a:sym typeface="Helvetica"/>
              </a:defRPr>
            </a:pPr>
            <a:r>
              <a:rPr dirty="0"/>
              <a:t>Segments often have bristles or hairs</a:t>
            </a:r>
          </a:p>
          <a:p>
            <a:pPr marL="342899" indent="-342899" algn="l" defTabSz="914400">
              <a:spcBef>
                <a:spcPts val="1000"/>
              </a:spcBef>
              <a:buSzPct val="100000"/>
              <a:buChar char="-"/>
              <a:defRPr sz="2200" b="0">
                <a:latin typeface="Helvetica"/>
                <a:ea typeface="Helvetica"/>
                <a:cs typeface="Helvetica"/>
                <a:sym typeface="Helvetica"/>
              </a:defRPr>
            </a:pPr>
            <a:r>
              <a:rPr dirty="0"/>
              <a:t>Found in low oxygen, </a:t>
            </a:r>
            <a:r>
              <a:rPr dirty="0" err="1"/>
              <a:t>silty</a:t>
            </a:r>
            <a:r>
              <a:rPr dirty="0"/>
              <a:t> substrates and among debris or detritus in ponds, lakes, streams and rivers</a:t>
            </a:r>
          </a:p>
          <a:p>
            <a:pPr marL="342899" indent="-342899" algn="l" defTabSz="914400">
              <a:spcBef>
                <a:spcPts val="1000"/>
              </a:spcBef>
              <a:buSzPct val="100000"/>
              <a:buChar char="-"/>
              <a:defRPr sz="2200" b="0">
                <a:latin typeface="Helvetica"/>
                <a:ea typeface="Helvetica"/>
                <a:cs typeface="Helvetica"/>
                <a:sym typeface="Helvetica"/>
              </a:defRPr>
            </a:pPr>
            <a:r>
              <a:rPr dirty="0"/>
              <a:t>Approximately 200 species in North America</a:t>
            </a:r>
          </a:p>
        </p:txBody>
      </p:sp>
      <p:sp>
        <p:nvSpPr>
          <p:cNvPr id="730" name="Similar to Riffle Beetle Larva, Midge Larva, Leech"/>
          <p:cNvSpPr txBox="1"/>
          <p:nvPr/>
        </p:nvSpPr>
        <p:spPr>
          <a:xfrm>
            <a:off x="3517540" y="8587623"/>
            <a:ext cx="5969720"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Riffle Beetle Larva, Midge Larva, Leech</a:t>
            </a:r>
          </a:p>
        </p:txBody>
      </p:sp>
      <p:sp>
        <p:nvSpPr>
          <p:cNvPr id="731" name="Group 3: Pollution Tolerant"/>
          <p:cNvSpPr/>
          <p:nvPr/>
        </p:nvSpPr>
        <p:spPr>
          <a:xfrm>
            <a:off x="-16044" y="90820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pic>
        <p:nvPicPr>
          <p:cNvPr id="4098" name="Picture 2" descr="Naididae (naidid wo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183" y="1703463"/>
            <a:ext cx="3083217" cy="30832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ematoda (nemato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7632" y="403164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ligochaeta (aquatic earthwor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660" y="5773744"/>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7112000" y="8077200"/>
            <a:ext cx="565736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spcBef>
                <a:spcPts val="1000"/>
              </a:spcBef>
              <a:buSzPct val="100000"/>
              <a:defRPr sz="2200" b="0">
                <a:latin typeface="Helvetica"/>
                <a:ea typeface="Helvetica"/>
                <a:cs typeface="Helvetica"/>
                <a:sym typeface="Helvetica"/>
              </a:defRPr>
            </a:pPr>
            <a:r>
              <a:rPr lang="en-US" sz="1800" dirty="0" err="1"/>
              <a:t>Oligochaeta</a:t>
            </a:r>
            <a:r>
              <a:rPr lang="en-US" sz="1800" dirty="0"/>
              <a:t> (aquatic earthworms</a:t>
            </a:r>
            <a:r>
              <a:rPr lang="en-US" dirty="0"/>
              <a:t>)</a:t>
            </a:r>
            <a:endParaRPr dirty="0"/>
          </a:p>
        </p:txBody>
      </p:sp>
      <p:sp>
        <p:nvSpPr>
          <p:cNvPr id="10" name="TextBox 1"/>
          <p:cNvSpPr txBox="1"/>
          <p:nvPr/>
        </p:nvSpPr>
        <p:spPr>
          <a:xfrm>
            <a:off x="10217632" y="6781800"/>
            <a:ext cx="565736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spcBef>
                <a:spcPts val="1000"/>
              </a:spcBef>
              <a:buSzPct val="100000"/>
              <a:defRPr sz="2200" b="0">
                <a:latin typeface="Helvetica"/>
                <a:ea typeface="Helvetica"/>
                <a:cs typeface="Helvetica"/>
                <a:sym typeface="Helvetica"/>
              </a:defRPr>
            </a:pPr>
            <a:r>
              <a:rPr lang="en-US" sz="1800" dirty="0" err="1"/>
              <a:t>Nematoda</a:t>
            </a:r>
            <a:r>
              <a:rPr lang="en-US" sz="1800" dirty="0"/>
              <a:t> </a:t>
            </a:r>
            <a:endParaRPr dirty="0"/>
          </a:p>
        </p:txBody>
      </p:sp>
      <p:sp>
        <p:nvSpPr>
          <p:cNvPr id="11" name="TextBox 1"/>
          <p:cNvSpPr txBox="1"/>
          <p:nvPr/>
        </p:nvSpPr>
        <p:spPr>
          <a:xfrm>
            <a:off x="10293832" y="1981200"/>
            <a:ext cx="565736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spcBef>
                <a:spcPts val="1000"/>
              </a:spcBef>
              <a:buSzPct val="100000"/>
              <a:defRPr sz="2200" b="0">
                <a:latin typeface="Helvetica"/>
                <a:ea typeface="Helvetica"/>
                <a:cs typeface="Helvetica"/>
                <a:sym typeface="Helvetica"/>
              </a:defRPr>
            </a:pPr>
            <a:r>
              <a:rPr lang="en-US" sz="1800" dirty="0" err="1"/>
              <a:t>Naididae</a:t>
            </a:r>
            <a:r>
              <a:rPr lang="en-US" sz="1800" dirty="0"/>
              <a:t> (</a:t>
            </a:r>
            <a:r>
              <a:rPr lang="en-US" sz="1800" dirty="0" err="1"/>
              <a:t>naidid</a:t>
            </a:r>
            <a:r>
              <a:rPr lang="en-US" sz="1800" dirty="0"/>
              <a:t> worms)</a:t>
            </a:r>
            <a:endParaRPr dirty="0"/>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Lunged Snails | Gastropoda"/>
          <p:cNvSpPr txBox="1">
            <a:spLocks noGrp="1"/>
          </p:cNvSpPr>
          <p:nvPr>
            <p:ph type="title"/>
          </p:nvPr>
        </p:nvSpPr>
        <p:spPr>
          <a:xfrm>
            <a:off x="499996" y="123762"/>
            <a:ext cx="12004808" cy="1372399"/>
          </a:xfrm>
          <a:prstGeom prst="rect">
            <a:avLst/>
          </a:prstGeom>
        </p:spPr>
        <p:txBody>
          <a:bodyPr>
            <a:normAutofit/>
          </a:bodyPr>
          <a:lstStyle/>
          <a:p>
            <a:pPr algn="ctr">
              <a:defRPr sz="6000"/>
            </a:pPr>
            <a:r>
              <a:rPr sz="5000" dirty="0"/>
              <a:t>Lunged Snails | </a:t>
            </a:r>
            <a:r>
              <a:rPr sz="5000" b="1" dirty="0" err="1"/>
              <a:t>Gastropoda</a:t>
            </a:r>
            <a:endParaRPr sz="5000" b="1" dirty="0"/>
          </a:p>
        </p:txBody>
      </p:sp>
      <p:sp>
        <p:nvSpPr>
          <p:cNvPr id="736" name="TextBox 1"/>
          <p:cNvSpPr txBox="1"/>
          <p:nvPr/>
        </p:nvSpPr>
        <p:spPr>
          <a:xfrm>
            <a:off x="1294328" y="3913377"/>
            <a:ext cx="4442473" cy="245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indent="-342899" algn="l" defTabSz="914400">
              <a:spcBef>
                <a:spcPts val="1000"/>
              </a:spcBef>
              <a:buSzPct val="100000"/>
              <a:buChar char="-"/>
              <a:defRPr sz="2200" b="0">
                <a:latin typeface="Helvetica"/>
                <a:ea typeface="Helvetica"/>
                <a:cs typeface="Helvetica"/>
                <a:sym typeface="Helvetica"/>
              </a:defRPr>
            </a:pPr>
            <a:r>
              <a:rPr dirty="0"/>
              <a:t>Shell usually opens to the </a:t>
            </a:r>
            <a:r>
              <a:rPr b="1" dirty="0"/>
              <a:t>left</a:t>
            </a:r>
            <a:r>
              <a:rPr dirty="0"/>
              <a:t> when </a:t>
            </a:r>
            <a:r>
              <a:rPr b="1" dirty="0"/>
              <a:t>pointed end is up</a:t>
            </a:r>
          </a:p>
          <a:p>
            <a:pPr marL="342899" indent="-342899" algn="l" defTabSz="914400">
              <a:spcBef>
                <a:spcPts val="1000"/>
              </a:spcBef>
              <a:buSzPct val="100000"/>
              <a:buChar char="-"/>
              <a:defRPr sz="2200" b="0">
                <a:latin typeface="Helvetica"/>
                <a:ea typeface="Helvetica"/>
                <a:cs typeface="Helvetica"/>
                <a:sym typeface="Helvetica"/>
              </a:defRPr>
            </a:pPr>
            <a:r>
              <a:rPr dirty="0"/>
              <a:t>Breathes air</a:t>
            </a:r>
          </a:p>
          <a:p>
            <a:pPr marL="342899" indent="-342899" algn="l" defTabSz="914400">
              <a:spcBef>
                <a:spcPts val="1000"/>
              </a:spcBef>
              <a:buSzPct val="100000"/>
              <a:buChar char="-"/>
              <a:defRPr sz="2200" b="0">
                <a:latin typeface="Helvetica"/>
                <a:ea typeface="Helvetica"/>
                <a:cs typeface="Helvetica"/>
                <a:sym typeface="Helvetica"/>
              </a:defRPr>
            </a:pPr>
            <a:r>
              <a:rPr dirty="0"/>
              <a:t>No operculum</a:t>
            </a:r>
          </a:p>
          <a:p>
            <a:pPr marL="342899" indent="-342899" algn="l" defTabSz="914400">
              <a:spcBef>
                <a:spcPts val="1000"/>
              </a:spcBef>
              <a:buSzPct val="100000"/>
              <a:buChar char="-"/>
              <a:defRPr sz="2200" b="0">
                <a:latin typeface="Helvetica"/>
                <a:ea typeface="Helvetica"/>
                <a:cs typeface="Helvetica"/>
                <a:sym typeface="Helvetica"/>
              </a:defRPr>
            </a:pPr>
            <a:r>
              <a:rPr dirty="0"/>
              <a:t>When </a:t>
            </a:r>
            <a:r>
              <a:rPr u="sng" dirty="0"/>
              <a:t>monitoring</a:t>
            </a:r>
            <a:r>
              <a:rPr dirty="0"/>
              <a:t>,</a:t>
            </a:r>
            <a:br>
              <a:rPr dirty="0"/>
            </a:br>
            <a:r>
              <a:rPr b="1" dirty="0"/>
              <a:t>do not count empty shells</a:t>
            </a:r>
            <a:r>
              <a:rPr dirty="0"/>
              <a:t>!</a:t>
            </a:r>
          </a:p>
        </p:txBody>
      </p:sp>
      <p:sp>
        <p:nvSpPr>
          <p:cNvPr id="737" name="Group 3: Pollution Tolerant"/>
          <p:cNvSpPr/>
          <p:nvPr/>
        </p:nvSpPr>
        <p:spPr>
          <a:xfrm>
            <a:off x="-16044" y="90820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sp>
        <p:nvSpPr>
          <p:cNvPr id="738" name="Similar to Gilled Snail, Clams &amp; Mussels"/>
          <p:cNvSpPr txBox="1"/>
          <p:nvPr/>
        </p:nvSpPr>
        <p:spPr>
          <a:xfrm>
            <a:off x="4073924" y="8587623"/>
            <a:ext cx="4856952"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latin typeface="Helvetica"/>
                <a:ea typeface="Helvetica"/>
                <a:cs typeface="Helvetica"/>
                <a:sym typeface="Helvetica"/>
              </a:defRPr>
            </a:lvl1pPr>
          </a:lstStyle>
          <a:p>
            <a:r>
              <a:t>Similar to Gilled Snail, Clams &amp; Mussels</a:t>
            </a:r>
          </a:p>
        </p:txBody>
      </p:sp>
      <p:pic>
        <p:nvPicPr>
          <p:cNvPr id="7" name="Picture 28" descr="C:\Users\tmuenz\Desktop\macro.org\Images.Macros\25 percent\heterobranchia.physidae.physa.ventral copy.png">
            <a:extLst>
              <a:ext uri="{FF2B5EF4-FFF2-40B4-BE49-F238E27FC236}">
                <a16:creationId xmlns:a16="http://schemas.microsoft.com/office/drawing/2014/main" id="{A3D1D6A0-19FE-2540-849A-16CB8C017C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124607">
            <a:off x="6177913" y="2893999"/>
            <a:ext cx="6264873" cy="401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Benthic Freshwater"/>
          <p:cNvSpPr txBox="1"/>
          <p:nvPr/>
        </p:nvSpPr>
        <p:spPr>
          <a:xfrm>
            <a:off x="294088" y="2330326"/>
            <a:ext cx="12416624"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500">
                <a:latin typeface="Helvetica"/>
                <a:ea typeface="Helvetica"/>
                <a:cs typeface="Helvetica"/>
                <a:sym typeface="Helvetica"/>
              </a:defRPr>
            </a:lvl1pPr>
          </a:lstStyle>
          <a:p>
            <a:r>
              <a:t>Benthic Freshwater</a:t>
            </a:r>
          </a:p>
        </p:txBody>
      </p:sp>
      <p:sp>
        <p:nvSpPr>
          <p:cNvPr id="184" name="Macroinvertebrates"/>
          <p:cNvSpPr txBox="1"/>
          <p:nvPr/>
        </p:nvSpPr>
        <p:spPr>
          <a:xfrm>
            <a:off x="294088" y="4476622"/>
            <a:ext cx="12416624"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500">
                <a:latin typeface="Helvetica"/>
                <a:ea typeface="Helvetica"/>
                <a:cs typeface="Helvetica"/>
                <a:sym typeface="Helvetica"/>
              </a:defRPr>
            </a:lvl1pPr>
          </a:lstStyle>
          <a:p>
            <a:r>
              <a:t>Macroinvertebrates</a:t>
            </a:r>
          </a:p>
        </p:txBody>
      </p:sp>
      <p:sp>
        <p:nvSpPr>
          <p:cNvPr id="185" name="Inhabit bottom areas/substrate"/>
          <p:cNvSpPr txBox="1"/>
          <p:nvPr/>
        </p:nvSpPr>
        <p:spPr>
          <a:xfrm>
            <a:off x="1127771" y="3743652"/>
            <a:ext cx="463163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Inhabit bottom areas/substrate</a:t>
            </a:r>
          </a:p>
        </p:txBody>
      </p:sp>
      <p:sp>
        <p:nvSpPr>
          <p:cNvPr id="186" name="Streams, rivers, lakes, ponds"/>
          <p:cNvSpPr txBox="1"/>
          <p:nvPr/>
        </p:nvSpPr>
        <p:spPr>
          <a:xfrm>
            <a:off x="6478859" y="3743651"/>
            <a:ext cx="443660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Streams, rivers, lakes, ponds</a:t>
            </a:r>
          </a:p>
        </p:txBody>
      </p:sp>
      <p:sp>
        <p:nvSpPr>
          <p:cNvPr id="187" name="Relatively “large” (&gt;0.2–0.5mm)"/>
          <p:cNvSpPr txBox="1"/>
          <p:nvPr/>
        </p:nvSpPr>
        <p:spPr>
          <a:xfrm>
            <a:off x="1041463" y="5957979"/>
            <a:ext cx="479828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Relatively “large” (&gt;0.2–0.5mm)</a:t>
            </a:r>
          </a:p>
        </p:txBody>
      </p:sp>
      <p:sp>
        <p:nvSpPr>
          <p:cNvPr id="188" name="Animals without vertebrae"/>
          <p:cNvSpPr txBox="1"/>
          <p:nvPr/>
        </p:nvSpPr>
        <p:spPr>
          <a:xfrm>
            <a:off x="6658860" y="5957979"/>
            <a:ext cx="3995856"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defRPr sz="2500" b="0">
                <a:latin typeface="Helvetica"/>
                <a:ea typeface="Helvetica"/>
                <a:cs typeface="Helvetica"/>
                <a:sym typeface="Helvetica"/>
              </a:defRPr>
            </a:pPr>
            <a:r>
              <a:t>Animals without vertebrae</a:t>
            </a:r>
          </a:p>
        </p:txBody>
      </p:sp>
      <p:pic>
        <p:nvPicPr>
          <p:cNvPr id="189" name="ephemeroptera.baetiscidae.baetisca.dorsal[CLEAN]_10.png" descr="ephemeroptera.baetiscidae.baetisca.dorsal[CLEAN]_10.png"/>
          <p:cNvPicPr>
            <a:picLocks noChangeAspect="1"/>
          </p:cNvPicPr>
          <p:nvPr/>
        </p:nvPicPr>
        <p:blipFill>
          <a:blip r:embed="rId3"/>
          <a:srcRect l="7244" t="11850" r="8513" b="13601"/>
          <a:stretch>
            <a:fillRect/>
          </a:stretch>
        </p:blipFill>
        <p:spPr>
          <a:xfrm rot="13194040">
            <a:off x="-698554" y="-538428"/>
            <a:ext cx="4703973" cy="2807857"/>
          </a:xfrm>
          <a:prstGeom prst="rect">
            <a:avLst/>
          </a:prstGeom>
          <a:ln w="12700">
            <a:miter lim="400000"/>
          </a:ln>
        </p:spPr>
      </p:pic>
      <p:pic>
        <p:nvPicPr>
          <p:cNvPr id="190" name="coleoptera.elmidae.dubiraphia.adult.dorsal.png" descr="coleoptera.elmidae.dubiraphia.adult.dorsal.png"/>
          <p:cNvPicPr>
            <a:picLocks noChangeAspect="1"/>
          </p:cNvPicPr>
          <p:nvPr/>
        </p:nvPicPr>
        <p:blipFill>
          <a:blip r:embed="rId4"/>
          <a:stretch>
            <a:fillRect/>
          </a:stretch>
        </p:blipFill>
        <p:spPr>
          <a:xfrm rot="6769671">
            <a:off x="-2125568" y="8572805"/>
            <a:ext cx="9837023" cy="5360031"/>
          </a:xfrm>
          <a:prstGeom prst="rect">
            <a:avLst/>
          </a:prstGeom>
          <a:ln w="12700">
            <a:miter lim="400000"/>
          </a:ln>
        </p:spPr>
      </p:pic>
      <p:pic>
        <p:nvPicPr>
          <p:cNvPr id="191" name="odonata.calopterygidae.calopteryx.dorsal.png" descr="odonata.calopterygidae.calopteryx.dorsal.png"/>
          <p:cNvPicPr>
            <a:picLocks noChangeAspect="1"/>
          </p:cNvPicPr>
          <p:nvPr/>
        </p:nvPicPr>
        <p:blipFill>
          <a:blip r:embed="rId5"/>
          <a:stretch>
            <a:fillRect/>
          </a:stretch>
        </p:blipFill>
        <p:spPr>
          <a:xfrm rot="3635568">
            <a:off x="7307942" y="7268698"/>
            <a:ext cx="8051504" cy="6273462"/>
          </a:xfrm>
          <a:prstGeom prst="rect">
            <a:avLst/>
          </a:prstGeom>
          <a:ln w="12700">
            <a:miter lim="400000"/>
          </a:ln>
        </p:spPr>
      </p:pic>
      <p:pic>
        <p:nvPicPr>
          <p:cNvPr id="192" name="trichoptera.glossosomatidae.glossosoma.lateral.png" descr="trichoptera.glossosomatidae.glossosoma.lateral.png"/>
          <p:cNvPicPr>
            <a:picLocks noChangeAspect="1"/>
          </p:cNvPicPr>
          <p:nvPr/>
        </p:nvPicPr>
        <p:blipFill>
          <a:blip r:embed="rId6"/>
          <a:stretch>
            <a:fillRect/>
          </a:stretch>
        </p:blipFill>
        <p:spPr>
          <a:xfrm rot="2623475">
            <a:off x="8518532" y="-205396"/>
            <a:ext cx="6592710" cy="4486705"/>
          </a:xfrm>
          <a:prstGeom prst="rect">
            <a:avLst/>
          </a:prstGeom>
          <a:ln w="12700">
            <a:miter lim="400000"/>
          </a:ln>
        </p:spPr>
      </p:pic>
      <p:pic>
        <p:nvPicPr>
          <p:cNvPr id="193" name="diptera.simuliidae.prosimulium.dorsal[CLEAN]_10.png" descr="diptera.simuliidae.prosimulium.dorsal[CLEAN]_10.png"/>
          <p:cNvPicPr>
            <a:picLocks noChangeAspect="1"/>
          </p:cNvPicPr>
          <p:nvPr/>
        </p:nvPicPr>
        <p:blipFill>
          <a:blip r:embed="rId7"/>
          <a:stretch>
            <a:fillRect/>
          </a:stretch>
        </p:blipFill>
        <p:spPr>
          <a:xfrm rot="7454347">
            <a:off x="-5027294" y="5122431"/>
            <a:ext cx="7635279" cy="2917615"/>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Gilled vs. Lunged Snails"/>
          <p:cNvSpPr txBox="1">
            <a:spLocks noGrp="1"/>
          </p:cNvSpPr>
          <p:nvPr>
            <p:ph type="title"/>
          </p:nvPr>
        </p:nvSpPr>
        <p:spPr>
          <a:xfrm>
            <a:off x="499996" y="123762"/>
            <a:ext cx="12004808" cy="1372399"/>
          </a:xfrm>
          <a:prstGeom prst="rect">
            <a:avLst/>
          </a:prstGeom>
        </p:spPr>
        <p:txBody>
          <a:bodyPr>
            <a:normAutofit/>
          </a:bodyPr>
          <a:lstStyle>
            <a:lvl1pPr algn="ctr">
              <a:defRPr sz="6000"/>
            </a:lvl1pPr>
          </a:lstStyle>
          <a:p>
            <a:r>
              <a:rPr sz="5000" b="1" dirty="0"/>
              <a:t>Gilled</a:t>
            </a:r>
            <a:r>
              <a:rPr sz="5000" dirty="0"/>
              <a:t> vs. </a:t>
            </a:r>
            <a:r>
              <a:rPr sz="5000" b="1" dirty="0"/>
              <a:t>Lunged</a:t>
            </a:r>
            <a:r>
              <a:rPr sz="5000" dirty="0"/>
              <a:t> Snails</a:t>
            </a:r>
          </a:p>
        </p:txBody>
      </p:sp>
      <p:pic>
        <p:nvPicPr>
          <p:cNvPr id="743" name="neotaenioglossa.lithoglyphidae.somatogyrus.ventral.png" descr="neotaenioglossa.lithoglyphidae.somatogyrus.ventral.png"/>
          <p:cNvPicPr>
            <a:picLocks noChangeAspect="1"/>
          </p:cNvPicPr>
          <p:nvPr/>
        </p:nvPicPr>
        <p:blipFill>
          <a:blip r:embed="rId3"/>
          <a:stretch>
            <a:fillRect/>
          </a:stretch>
        </p:blipFill>
        <p:spPr>
          <a:xfrm rot="5400000">
            <a:off x="1563913" y="2926423"/>
            <a:ext cx="4825531" cy="3900754"/>
          </a:xfrm>
          <a:prstGeom prst="rect">
            <a:avLst/>
          </a:prstGeom>
          <a:ln w="12700">
            <a:miter lim="400000"/>
          </a:ln>
        </p:spPr>
      </p:pic>
      <p:sp>
        <p:nvSpPr>
          <p:cNvPr id="744" name="Group 3: Pollution Tolerant"/>
          <p:cNvSpPr/>
          <p:nvPr/>
        </p:nvSpPr>
        <p:spPr>
          <a:xfrm>
            <a:off x="-16044" y="9082095"/>
            <a:ext cx="13036888" cy="66764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3400" b="0">
                <a:solidFill>
                  <a:srgbClr val="FFFFFF"/>
                </a:solidFill>
                <a:latin typeface="Helvetica"/>
                <a:ea typeface="Helvetica"/>
                <a:cs typeface="Helvetica"/>
                <a:sym typeface="Helvetica"/>
              </a:defRPr>
            </a:pPr>
            <a:r>
              <a:t>Group 3:</a:t>
            </a:r>
            <a:r>
              <a:rPr b="1"/>
              <a:t> Pollution Tolerant</a:t>
            </a:r>
          </a:p>
        </p:txBody>
      </p:sp>
      <p:pic>
        <p:nvPicPr>
          <p:cNvPr id="6" name="Picture 28" descr="C:\Users\tmuenz\Desktop\macro.org\Images.Macros\25 percent\heterobranchia.physidae.physa.ventral cop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124607">
            <a:off x="6177913" y="2893999"/>
            <a:ext cx="6264873" cy="401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Rectangle"/>
          <p:cNvSpPr/>
          <p:nvPr/>
        </p:nvSpPr>
        <p:spPr>
          <a:xfrm>
            <a:off x="-42241" y="7186793"/>
            <a:ext cx="13062255" cy="2750771"/>
          </a:xfrm>
          <a:prstGeom prst="rect">
            <a:avLst/>
          </a:prstGeom>
          <a:solidFill>
            <a:srgbClr val="EDEDED">
              <a:alpha val="63230"/>
            </a:srgbClr>
          </a:solidFill>
          <a:ln w="12700">
            <a:miter lim="400000"/>
          </a:ln>
        </p:spPr>
        <p:txBody>
          <a:bodyPr lIns="50800" tIns="50800" rIns="50800" bIns="50800" anchor="ctr"/>
          <a:lstStyle/>
          <a:p>
            <a:pPr algn="l">
              <a:defRPr sz="2200" b="0">
                <a:solidFill>
                  <a:srgbClr val="FFFFFF"/>
                </a:solidFill>
                <a:latin typeface="+mn-lt"/>
                <a:ea typeface="+mn-ea"/>
                <a:cs typeface="+mn-cs"/>
                <a:sym typeface="Helvetica Neue Medium"/>
              </a:defRPr>
            </a:pPr>
            <a:endParaRPr/>
          </a:p>
        </p:txBody>
      </p:sp>
      <p:sp>
        <p:nvSpPr>
          <p:cNvPr id="749" name="Thank you!"/>
          <p:cNvSpPr txBox="1">
            <a:spLocks noGrp="1"/>
          </p:cNvSpPr>
          <p:nvPr>
            <p:ph type="ctrTitle"/>
          </p:nvPr>
        </p:nvSpPr>
        <p:spPr>
          <a:xfrm>
            <a:off x="1270000" y="2278503"/>
            <a:ext cx="10464800" cy="2021595"/>
          </a:xfrm>
          <a:prstGeom prst="rect">
            <a:avLst/>
          </a:prstGeom>
        </p:spPr>
        <p:txBody>
          <a:bodyPr/>
          <a:lstStyle>
            <a:lvl1pPr>
              <a:defRPr sz="11000"/>
            </a:lvl1pPr>
          </a:lstStyle>
          <a:p>
            <a:r>
              <a:t>Thank you!</a:t>
            </a:r>
          </a:p>
        </p:txBody>
      </p:sp>
      <p:pic>
        <p:nvPicPr>
          <p:cNvPr id="750" name="Picture 3" descr="Picture 3"/>
          <p:cNvPicPr>
            <a:picLocks noChangeAspect="1"/>
          </p:cNvPicPr>
          <p:nvPr/>
        </p:nvPicPr>
        <p:blipFill>
          <a:blip r:embed="rId2"/>
          <a:stretch>
            <a:fillRect/>
          </a:stretch>
        </p:blipFill>
        <p:spPr>
          <a:xfrm rot="3261262">
            <a:off x="-1315443" y="-410848"/>
            <a:ext cx="3941465" cy="5424028"/>
          </a:xfrm>
          <a:prstGeom prst="rect">
            <a:avLst/>
          </a:prstGeom>
          <a:ln w="12700">
            <a:miter lim="400000"/>
          </a:ln>
        </p:spPr>
      </p:pic>
      <p:pic>
        <p:nvPicPr>
          <p:cNvPr id="751" name="Picture 5" descr="Picture 5"/>
          <p:cNvPicPr>
            <a:picLocks noChangeAspect="1"/>
          </p:cNvPicPr>
          <p:nvPr/>
        </p:nvPicPr>
        <p:blipFill>
          <a:blip r:embed="rId3"/>
          <a:stretch>
            <a:fillRect/>
          </a:stretch>
        </p:blipFill>
        <p:spPr>
          <a:xfrm rot="18833881" flipH="1">
            <a:off x="11984097" y="8341300"/>
            <a:ext cx="1322716" cy="2961301"/>
          </a:xfrm>
          <a:prstGeom prst="rect">
            <a:avLst/>
          </a:prstGeom>
          <a:ln w="12700">
            <a:miter lim="400000"/>
          </a:ln>
        </p:spPr>
      </p:pic>
      <p:pic>
        <p:nvPicPr>
          <p:cNvPr id="752" name="Picture 9" descr="Picture 9"/>
          <p:cNvPicPr>
            <a:picLocks noChangeAspect="1"/>
          </p:cNvPicPr>
          <p:nvPr/>
        </p:nvPicPr>
        <p:blipFill>
          <a:blip r:embed="rId4"/>
          <a:stretch>
            <a:fillRect/>
          </a:stretch>
        </p:blipFill>
        <p:spPr>
          <a:xfrm rot="19379392">
            <a:off x="10853161" y="523437"/>
            <a:ext cx="3584587" cy="4556685"/>
          </a:xfrm>
          <a:prstGeom prst="rect">
            <a:avLst/>
          </a:prstGeom>
          <a:ln w="12700">
            <a:miter lim="400000"/>
          </a:ln>
        </p:spPr>
      </p:pic>
      <p:pic>
        <p:nvPicPr>
          <p:cNvPr id="753" name="Picture 11" descr="Picture 11"/>
          <p:cNvPicPr>
            <a:picLocks noChangeAspect="1"/>
          </p:cNvPicPr>
          <p:nvPr/>
        </p:nvPicPr>
        <p:blipFill>
          <a:blip r:embed="rId5"/>
          <a:stretch>
            <a:fillRect/>
          </a:stretch>
        </p:blipFill>
        <p:spPr>
          <a:xfrm rot="11461824">
            <a:off x="5480955" y="-2668076"/>
            <a:ext cx="3771793" cy="4656535"/>
          </a:xfrm>
          <a:prstGeom prst="rect">
            <a:avLst/>
          </a:prstGeom>
          <a:ln w="12700">
            <a:miter lim="400000"/>
          </a:ln>
        </p:spPr>
      </p:pic>
      <p:pic>
        <p:nvPicPr>
          <p:cNvPr id="754" name="Macroinvertebrates_wordmark_allwhite.png" descr="Macroinvertebrates_wordmark_allwhite.png"/>
          <p:cNvPicPr>
            <a:picLocks noChangeAspect="1"/>
          </p:cNvPicPr>
          <p:nvPr/>
        </p:nvPicPr>
        <p:blipFill>
          <a:blip r:embed="rId6"/>
          <a:stretch>
            <a:fillRect/>
          </a:stretch>
        </p:blipFill>
        <p:spPr>
          <a:xfrm>
            <a:off x="2860516" y="4860141"/>
            <a:ext cx="7620010" cy="950851"/>
          </a:xfrm>
          <a:prstGeom prst="rect">
            <a:avLst/>
          </a:prstGeom>
          <a:ln w="12700">
            <a:miter lim="400000"/>
          </a:ln>
        </p:spPr>
      </p:pic>
      <p:sp>
        <p:nvSpPr>
          <p:cNvPr id="755" name="Title 1"/>
          <p:cNvSpPr txBox="1"/>
          <p:nvPr/>
        </p:nvSpPr>
        <p:spPr>
          <a:xfrm>
            <a:off x="1181370" y="8875095"/>
            <a:ext cx="9999605" cy="939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914400">
              <a:defRPr sz="1200" b="0">
                <a:solidFill>
                  <a:srgbClr val="454545"/>
                </a:solidFill>
                <a:latin typeface="Helvetica"/>
                <a:ea typeface="Helvetica"/>
                <a:cs typeface="Helvetica"/>
                <a:sym typeface="Helvetica"/>
              </a:defRPr>
            </a:lvl1pPr>
          </a:lstStyle>
          <a:p>
            <a:r>
              <a:t>Macroinvertebrates.org is funded by the National Science Foundation AISL program (AISL #1516149). Any opinions, findings, and conclusions or recommendations expressed in this material are those of the author(s) and do not necessarily reflect the views of the National Science Foundation.</a:t>
            </a:r>
          </a:p>
        </p:txBody>
      </p:sp>
      <p:pic>
        <p:nvPicPr>
          <p:cNvPr id="756" name="Shape 56" descr="Shape 56"/>
          <p:cNvPicPr>
            <a:picLocks noChangeAspect="1"/>
          </p:cNvPicPr>
          <p:nvPr/>
        </p:nvPicPr>
        <p:blipFill>
          <a:blip r:embed="rId7"/>
          <a:stretch>
            <a:fillRect/>
          </a:stretch>
        </p:blipFill>
        <p:spPr>
          <a:xfrm>
            <a:off x="449016" y="8925874"/>
            <a:ext cx="683164" cy="685354"/>
          </a:xfrm>
          <a:prstGeom prst="rect">
            <a:avLst/>
          </a:prstGeom>
          <a:ln w="12700">
            <a:miter lim="400000"/>
          </a:ln>
        </p:spPr>
      </p:pic>
      <p:pic>
        <p:nvPicPr>
          <p:cNvPr id="757" name="CMU_logo_stack_black.png" descr="CMU_logo_stack_black.png"/>
          <p:cNvPicPr>
            <a:picLocks noChangeAspect="1"/>
          </p:cNvPicPr>
          <p:nvPr/>
        </p:nvPicPr>
        <p:blipFill>
          <a:blip r:embed="rId8"/>
          <a:stretch>
            <a:fillRect/>
          </a:stretch>
        </p:blipFill>
        <p:spPr>
          <a:xfrm>
            <a:off x="534412" y="7552684"/>
            <a:ext cx="1351241" cy="876996"/>
          </a:xfrm>
          <a:prstGeom prst="rect">
            <a:avLst/>
          </a:prstGeom>
          <a:ln w="12700">
            <a:miter lim="400000"/>
          </a:ln>
        </p:spPr>
      </p:pic>
      <p:pic>
        <p:nvPicPr>
          <p:cNvPr id="758" name="Stroud_clear.png" descr="Stroud_clear.png"/>
          <p:cNvPicPr>
            <a:picLocks noChangeAspect="1"/>
          </p:cNvPicPr>
          <p:nvPr/>
        </p:nvPicPr>
        <p:blipFill>
          <a:blip r:embed="rId9"/>
          <a:stretch>
            <a:fillRect/>
          </a:stretch>
        </p:blipFill>
        <p:spPr>
          <a:xfrm>
            <a:off x="6292697" y="7635856"/>
            <a:ext cx="1718209" cy="685354"/>
          </a:xfrm>
          <a:prstGeom prst="rect">
            <a:avLst/>
          </a:prstGeom>
          <a:ln w="12700">
            <a:miter lim="400000"/>
          </a:ln>
        </p:spPr>
      </p:pic>
      <p:pic>
        <p:nvPicPr>
          <p:cNvPr id="759" name="clemson_clear.png" descr="clemson_clear.png"/>
          <p:cNvPicPr>
            <a:picLocks noChangeAspect="1"/>
          </p:cNvPicPr>
          <p:nvPr/>
        </p:nvPicPr>
        <p:blipFill>
          <a:blip r:embed="rId10"/>
          <a:stretch>
            <a:fillRect/>
          </a:stretch>
        </p:blipFill>
        <p:spPr>
          <a:xfrm>
            <a:off x="3625048" y="7696308"/>
            <a:ext cx="2242010" cy="564451"/>
          </a:xfrm>
          <a:prstGeom prst="rect">
            <a:avLst/>
          </a:prstGeom>
          <a:ln w="12700">
            <a:miter lim="400000"/>
          </a:ln>
        </p:spPr>
      </p:pic>
      <p:pic>
        <p:nvPicPr>
          <p:cNvPr id="760" name="CMNH_Stacked-Logo.png" descr="CMNH_Stacked-Logo.png"/>
          <p:cNvPicPr>
            <a:picLocks noChangeAspect="1"/>
          </p:cNvPicPr>
          <p:nvPr/>
        </p:nvPicPr>
        <p:blipFill>
          <a:blip r:embed="rId11"/>
          <a:stretch>
            <a:fillRect/>
          </a:stretch>
        </p:blipFill>
        <p:spPr>
          <a:xfrm>
            <a:off x="8067140" y="7288129"/>
            <a:ext cx="2277385" cy="1380808"/>
          </a:xfrm>
          <a:prstGeom prst="rect">
            <a:avLst/>
          </a:prstGeom>
          <a:ln w="12700">
            <a:miter lim="400000"/>
          </a:ln>
        </p:spPr>
      </p:pic>
      <p:pic>
        <p:nvPicPr>
          <p:cNvPr id="761" name="LRDC_logo_black.png" descr="LRDC_logo_black.png"/>
          <p:cNvPicPr>
            <a:picLocks noChangeAspect="1"/>
          </p:cNvPicPr>
          <p:nvPr/>
        </p:nvPicPr>
        <p:blipFill>
          <a:blip r:embed="rId12"/>
          <a:stretch>
            <a:fillRect/>
          </a:stretch>
        </p:blipFill>
        <p:spPr>
          <a:xfrm>
            <a:off x="2312571" y="7603750"/>
            <a:ext cx="885559" cy="774864"/>
          </a:xfrm>
          <a:prstGeom prst="rect">
            <a:avLst/>
          </a:prstGeom>
          <a:ln w="12700">
            <a:miter lim="400000"/>
          </a:ln>
        </p:spPr>
      </p:pic>
      <p:pic>
        <p:nvPicPr>
          <p:cNvPr id="762" name="rockmanlogo_black.png" descr="rockmanlogo_black.png"/>
          <p:cNvPicPr>
            <a:picLocks noChangeAspect="1"/>
          </p:cNvPicPr>
          <p:nvPr/>
        </p:nvPicPr>
        <p:blipFill>
          <a:blip r:embed="rId13"/>
          <a:stretch>
            <a:fillRect/>
          </a:stretch>
        </p:blipFill>
        <p:spPr>
          <a:xfrm>
            <a:off x="10654758" y="7696308"/>
            <a:ext cx="1881500" cy="56445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Benthic Freshwater Sensitivities"/>
          <p:cNvSpPr txBox="1">
            <a:spLocks noGrp="1"/>
          </p:cNvSpPr>
          <p:nvPr>
            <p:ph type="title"/>
          </p:nvPr>
        </p:nvSpPr>
        <p:spPr>
          <a:xfrm>
            <a:off x="499996" y="123762"/>
            <a:ext cx="12004808" cy="1372399"/>
          </a:xfrm>
          <a:prstGeom prst="rect">
            <a:avLst/>
          </a:prstGeom>
        </p:spPr>
        <p:txBody>
          <a:bodyPr/>
          <a:lstStyle>
            <a:lvl1pPr>
              <a:defRPr sz="6000"/>
            </a:lvl1pPr>
          </a:lstStyle>
          <a:p>
            <a:r>
              <a:t>Benthic Freshwater Sensitivities</a:t>
            </a:r>
          </a:p>
        </p:txBody>
      </p:sp>
      <p:sp>
        <p:nvSpPr>
          <p:cNvPr id="198" name="Pollution Sensitive"/>
          <p:cNvSpPr txBox="1"/>
          <p:nvPr/>
        </p:nvSpPr>
        <p:spPr>
          <a:xfrm>
            <a:off x="27711" y="1740042"/>
            <a:ext cx="425095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a:latin typeface="Helvetica"/>
                <a:ea typeface="Helvetica"/>
                <a:cs typeface="Helvetica"/>
                <a:sym typeface="Helvetica"/>
              </a:defRPr>
            </a:lvl1pPr>
          </a:lstStyle>
          <a:p>
            <a:r>
              <a:rPr dirty="0">
                <a:solidFill>
                  <a:srgbClr val="00B0F0"/>
                </a:solidFill>
              </a:rPr>
              <a:t> Pollution Sensitive </a:t>
            </a:r>
          </a:p>
        </p:txBody>
      </p:sp>
      <p:sp>
        <p:nvSpPr>
          <p:cNvPr id="199" name="Somewhat Sensitive"/>
          <p:cNvSpPr txBox="1"/>
          <p:nvPr/>
        </p:nvSpPr>
        <p:spPr>
          <a:xfrm>
            <a:off x="4663879" y="1737102"/>
            <a:ext cx="3677042"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a:solidFill>
                  <a:srgbClr val="FFFFFF"/>
                </a:solidFill>
                <a:latin typeface="Helvetica"/>
                <a:ea typeface="Helvetica"/>
                <a:cs typeface="Helvetica"/>
                <a:sym typeface="Helvetica"/>
              </a:defRPr>
            </a:lvl1pPr>
          </a:lstStyle>
          <a:p>
            <a:r>
              <a:rPr dirty="0"/>
              <a:t> </a:t>
            </a:r>
            <a:r>
              <a:rPr dirty="0">
                <a:solidFill>
                  <a:srgbClr val="7030A0"/>
                </a:solidFill>
              </a:rPr>
              <a:t>Somewhat Sensitive </a:t>
            </a:r>
          </a:p>
        </p:txBody>
      </p:sp>
      <p:sp>
        <p:nvSpPr>
          <p:cNvPr id="200" name="Tolerant"/>
          <p:cNvSpPr txBox="1"/>
          <p:nvPr/>
        </p:nvSpPr>
        <p:spPr>
          <a:xfrm>
            <a:off x="9177331" y="1740042"/>
            <a:ext cx="3459409"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700">
                <a:solidFill>
                  <a:srgbClr val="FFFFFF"/>
                </a:solidFill>
                <a:latin typeface="Helvetica"/>
                <a:ea typeface="Helvetica"/>
                <a:cs typeface="Helvetica"/>
                <a:sym typeface="Helvetica"/>
              </a:defRPr>
            </a:lvl1pPr>
          </a:lstStyle>
          <a:p>
            <a:r>
              <a:rPr dirty="0"/>
              <a:t>            </a:t>
            </a:r>
            <a:r>
              <a:rPr dirty="0">
                <a:solidFill>
                  <a:srgbClr val="E8AF02"/>
                </a:solidFill>
              </a:rPr>
              <a:t>Tolerant  </a:t>
            </a:r>
            <a:r>
              <a:rPr dirty="0">
                <a:solidFill>
                  <a:schemeClr val="tx1"/>
                </a:solidFill>
              </a:rPr>
              <a:t> </a:t>
            </a:r>
            <a:r>
              <a:rPr dirty="0"/>
              <a:t>       </a:t>
            </a:r>
          </a:p>
        </p:txBody>
      </p:sp>
      <p:pic>
        <p:nvPicPr>
          <p:cNvPr id="201" name="ephemeroptera.ephemerellidae.drunella.dorsal[CLEAN]_10.png" descr="ephemeroptera.ephemerellidae.drunella.dorsal[CLEAN]_10.png"/>
          <p:cNvPicPr>
            <a:picLocks noChangeAspect="1"/>
          </p:cNvPicPr>
          <p:nvPr/>
        </p:nvPicPr>
        <p:blipFill>
          <a:blip r:embed="rId3"/>
          <a:stretch>
            <a:fillRect/>
          </a:stretch>
        </p:blipFill>
        <p:spPr>
          <a:xfrm rot="5400000">
            <a:off x="2776574" y="4105331"/>
            <a:ext cx="1942434" cy="1039040"/>
          </a:xfrm>
          <a:prstGeom prst="rect">
            <a:avLst/>
          </a:prstGeom>
          <a:ln w="12700">
            <a:miter lim="400000"/>
          </a:ln>
        </p:spPr>
      </p:pic>
      <p:sp>
        <p:nvSpPr>
          <p:cNvPr id="202" name="TextBox 27"/>
          <p:cNvSpPr txBox="1"/>
          <p:nvPr/>
        </p:nvSpPr>
        <p:spPr>
          <a:xfrm>
            <a:off x="3313529" y="5517633"/>
            <a:ext cx="1146236"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defRPr sz="1000" b="0">
                <a:latin typeface="Helvetica"/>
                <a:ea typeface="Helvetica"/>
                <a:cs typeface="Helvetica"/>
                <a:sym typeface="Helvetica"/>
              </a:defRPr>
            </a:lvl1pPr>
          </a:lstStyle>
          <a:p>
            <a:r>
              <a:t>Mayfly Nymph</a:t>
            </a:r>
          </a:p>
        </p:txBody>
      </p:sp>
      <p:sp>
        <p:nvSpPr>
          <p:cNvPr id="203" name="TextBox 26"/>
          <p:cNvSpPr txBox="1"/>
          <p:nvPr/>
        </p:nvSpPr>
        <p:spPr>
          <a:xfrm>
            <a:off x="307704" y="4546218"/>
            <a:ext cx="1324309"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defRPr sz="1000" b="0">
                <a:latin typeface="Helvetica"/>
                <a:ea typeface="Helvetica"/>
                <a:cs typeface="Helvetica"/>
                <a:sym typeface="Helvetica"/>
              </a:defRPr>
            </a:lvl1pPr>
          </a:lstStyle>
          <a:p>
            <a:r>
              <a:t>Stonefly Nymph</a:t>
            </a:r>
          </a:p>
        </p:txBody>
      </p:sp>
      <p:sp>
        <p:nvSpPr>
          <p:cNvPr id="204" name="TextBox 25"/>
          <p:cNvSpPr txBox="1"/>
          <p:nvPr/>
        </p:nvSpPr>
        <p:spPr>
          <a:xfrm>
            <a:off x="1544475" y="3948949"/>
            <a:ext cx="1181905"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Riffle Beetle (adult)</a:t>
            </a:r>
          </a:p>
        </p:txBody>
      </p:sp>
      <p:sp>
        <p:nvSpPr>
          <p:cNvPr id="205" name="TextBox 15"/>
          <p:cNvSpPr txBox="1"/>
          <p:nvPr/>
        </p:nvSpPr>
        <p:spPr>
          <a:xfrm>
            <a:off x="719709" y="8567621"/>
            <a:ext cx="1186556"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Water Penny Larva</a:t>
            </a:r>
          </a:p>
        </p:txBody>
      </p:sp>
      <p:sp>
        <p:nvSpPr>
          <p:cNvPr id="206" name="TextBox 23"/>
          <p:cNvSpPr txBox="1"/>
          <p:nvPr/>
        </p:nvSpPr>
        <p:spPr>
          <a:xfrm>
            <a:off x="2350743" y="8252500"/>
            <a:ext cx="1734484"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defRPr sz="1000" b="0">
                <a:latin typeface="Helvetica"/>
                <a:ea typeface="Helvetica"/>
                <a:cs typeface="Helvetica"/>
                <a:sym typeface="Helvetica"/>
              </a:defRPr>
            </a:lvl1pPr>
          </a:lstStyle>
          <a:p>
            <a:r>
              <a:t>Right-handed / Gilled Snail</a:t>
            </a:r>
          </a:p>
        </p:txBody>
      </p:sp>
      <p:sp>
        <p:nvSpPr>
          <p:cNvPr id="207" name="TextBox 24"/>
          <p:cNvSpPr txBox="1"/>
          <p:nvPr/>
        </p:nvSpPr>
        <p:spPr>
          <a:xfrm>
            <a:off x="2460215" y="6558178"/>
            <a:ext cx="1480677"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Aquatic Snipe Fly Larva </a:t>
            </a:r>
          </a:p>
        </p:txBody>
      </p:sp>
      <p:sp>
        <p:nvSpPr>
          <p:cNvPr id="208" name="TextBox 25"/>
          <p:cNvSpPr txBox="1"/>
          <p:nvPr/>
        </p:nvSpPr>
        <p:spPr>
          <a:xfrm>
            <a:off x="4551167" y="4231106"/>
            <a:ext cx="1257469"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defRPr sz="1000" b="0">
                <a:latin typeface="Helvetica"/>
                <a:ea typeface="Helvetica"/>
                <a:cs typeface="Helvetica"/>
                <a:sym typeface="Helvetica"/>
              </a:defRPr>
            </a:lvl1pPr>
          </a:lstStyle>
          <a:p>
            <a:r>
              <a:t>Dragonfly Nymph</a:t>
            </a:r>
          </a:p>
        </p:txBody>
      </p:sp>
      <p:sp>
        <p:nvSpPr>
          <p:cNvPr id="209" name="TextBox 26"/>
          <p:cNvSpPr txBox="1"/>
          <p:nvPr/>
        </p:nvSpPr>
        <p:spPr>
          <a:xfrm>
            <a:off x="5876047" y="5850967"/>
            <a:ext cx="1196976"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defRPr sz="1000" b="0">
                <a:latin typeface="Helvetica"/>
                <a:ea typeface="Helvetica"/>
                <a:cs typeface="Helvetica"/>
                <a:sym typeface="Helvetica"/>
              </a:defRPr>
            </a:pPr>
            <a:r>
              <a:t>Damselfly</a:t>
            </a:r>
            <a:r>
              <a:rPr>
                <a:solidFill>
                  <a:srgbClr val="FFFFFF"/>
                </a:solidFill>
              </a:rPr>
              <a:t> </a:t>
            </a:r>
            <a:r>
              <a:t>Nymph</a:t>
            </a:r>
          </a:p>
        </p:txBody>
      </p:sp>
      <p:sp>
        <p:nvSpPr>
          <p:cNvPr id="210" name="TextBox 27"/>
          <p:cNvSpPr txBox="1"/>
          <p:nvPr/>
        </p:nvSpPr>
        <p:spPr>
          <a:xfrm>
            <a:off x="7527130" y="6325128"/>
            <a:ext cx="569911"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Crayfish</a:t>
            </a:r>
          </a:p>
        </p:txBody>
      </p:sp>
      <p:sp>
        <p:nvSpPr>
          <p:cNvPr id="211" name="TextBox 28"/>
          <p:cNvSpPr txBox="1"/>
          <p:nvPr/>
        </p:nvSpPr>
        <p:spPr>
          <a:xfrm>
            <a:off x="5855491" y="3984093"/>
            <a:ext cx="1007590"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Crane Fly Larva</a:t>
            </a:r>
          </a:p>
        </p:txBody>
      </p:sp>
      <p:sp>
        <p:nvSpPr>
          <p:cNvPr id="212" name="TextBox 29"/>
          <p:cNvSpPr txBox="1"/>
          <p:nvPr/>
        </p:nvSpPr>
        <p:spPr>
          <a:xfrm>
            <a:off x="7772200" y="5138560"/>
            <a:ext cx="393612"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Scud</a:t>
            </a:r>
          </a:p>
        </p:txBody>
      </p:sp>
      <p:sp>
        <p:nvSpPr>
          <p:cNvPr id="213" name="TextBox 30"/>
          <p:cNvSpPr txBox="1"/>
          <p:nvPr/>
        </p:nvSpPr>
        <p:spPr>
          <a:xfrm>
            <a:off x="7163796" y="3523720"/>
            <a:ext cx="1021976"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Aquatic Sowbug</a:t>
            </a:r>
          </a:p>
        </p:txBody>
      </p:sp>
      <p:sp>
        <p:nvSpPr>
          <p:cNvPr id="214" name="TextBox 31"/>
          <p:cNvSpPr txBox="1"/>
          <p:nvPr/>
        </p:nvSpPr>
        <p:spPr>
          <a:xfrm>
            <a:off x="4796454" y="8037834"/>
            <a:ext cx="1727732"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Net-spinning Caddisfly Larva</a:t>
            </a:r>
          </a:p>
        </p:txBody>
      </p:sp>
      <p:sp>
        <p:nvSpPr>
          <p:cNvPr id="215" name="TextBox 32"/>
          <p:cNvSpPr txBox="1"/>
          <p:nvPr/>
        </p:nvSpPr>
        <p:spPr>
          <a:xfrm>
            <a:off x="4690144" y="6299570"/>
            <a:ext cx="1085042"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Clams &amp; Mussels</a:t>
            </a:r>
          </a:p>
        </p:txBody>
      </p:sp>
      <p:sp>
        <p:nvSpPr>
          <p:cNvPr id="216" name="TextBox 47"/>
          <p:cNvSpPr txBox="1"/>
          <p:nvPr/>
        </p:nvSpPr>
        <p:spPr>
          <a:xfrm>
            <a:off x="6767143" y="8304807"/>
            <a:ext cx="1925571"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914400">
              <a:defRPr sz="1000" b="0">
                <a:latin typeface="Helvetica"/>
                <a:ea typeface="Helvetica"/>
                <a:cs typeface="Helvetica"/>
                <a:sym typeface="Helvetica"/>
              </a:defRPr>
            </a:lvl1pPr>
          </a:lstStyle>
          <a:p>
            <a:r>
              <a:t>Dobsonfly / Fishfly / Alderfly</a:t>
            </a:r>
          </a:p>
        </p:txBody>
      </p:sp>
      <p:sp>
        <p:nvSpPr>
          <p:cNvPr id="217" name="TextBox 17"/>
          <p:cNvSpPr txBox="1"/>
          <p:nvPr/>
        </p:nvSpPr>
        <p:spPr>
          <a:xfrm>
            <a:off x="9579470" y="3452762"/>
            <a:ext cx="1007590"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Midge Fly Larva</a:t>
            </a:r>
          </a:p>
        </p:txBody>
      </p:sp>
      <p:sp>
        <p:nvSpPr>
          <p:cNvPr id="218" name="TextBox 18"/>
          <p:cNvSpPr txBox="1"/>
          <p:nvPr/>
        </p:nvSpPr>
        <p:spPr>
          <a:xfrm>
            <a:off x="9948999" y="5208502"/>
            <a:ext cx="450166"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Leech</a:t>
            </a:r>
          </a:p>
        </p:txBody>
      </p:sp>
      <p:sp>
        <p:nvSpPr>
          <p:cNvPr id="219" name="TextBox 19"/>
          <p:cNvSpPr txBox="1"/>
          <p:nvPr/>
        </p:nvSpPr>
        <p:spPr>
          <a:xfrm>
            <a:off x="9076416" y="7132718"/>
            <a:ext cx="899380"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rPr dirty="0"/>
              <a:t>Aquatic Worm</a:t>
            </a:r>
          </a:p>
        </p:txBody>
      </p:sp>
      <p:sp>
        <p:nvSpPr>
          <p:cNvPr id="220" name="TextBox 20"/>
          <p:cNvSpPr txBox="1"/>
          <p:nvPr/>
        </p:nvSpPr>
        <p:spPr>
          <a:xfrm>
            <a:off x="11641749" y="5238690"/>
            <a:ext cx="972243"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Black Fly Larva</a:t>
            </a:r>
          </a:p>
        </p:txBody>
      </p:sp>
      <p:sp>
        <p:nvSpPr>
          <p:cNvPr id="221" name="TextBox 21"/>
          <p:cNvSpPr txBox="1"/>
          <p:nvPr/>
        </p:nvSpPr>
        <p:spPr>
          <a:xfrm>
            <a:off x="10766011" y="6934597"/>
            <a:ext cx="1297494"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defTabSz="914400">
              <a:defRPr sz="1000" b="0">
                <a:latin typeface="Helvetica"/>
                <a:ea typeface="Helvetica"/>
                <a:cs typeface="Helvetica"/>
                <a:sym typeface="Helvetica"/>
              </a:defRPr>
            </a:pPr>
            <a:r>
              <a:rPr dirty="0"/>
              <a:t>Left-Handed/Lunged</a:t>
            </a:r>
            <a:endParaRPr dirty="0">
              <a:solidFill>
                <a:srgbClr val="FFFFFF"/>
              </a:solidFill>
            </a:endParaRPr>
          </a:p>
          <a:p>
            <a:pPr algn="l" defTabSz="914400">
              <a:defRPr sz="1000" b="0">
                <a:latin typeface="Helvetica"/>
                <a:ea typeface="Helvetica"/>
                <a:cs typeface="Helvetica"/>
                <a:sym typeface="Helvetica"/>
              </a:defRPr>
            </a:pPr>
            <a:r>
              <a:rPr dirty="0"/>
              <a:t>             Snail</a:t>
            </a:r>
          </a:p>
        </p:txBody>
      </p:sp>
      <p:sp>
        <p:nvSpPr>
          <p:cNvPr id="222" name="TextBox 17"/>
          <p:cNvSpPr txBox="1"/>
          <p:nvPr/>
        </p:nvSpPr>
        <p:spPr>
          <a:xfrm>
            <a:off x="10445647" y="9047353"/>
            <a:ext cx="640728"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rPr dirty="0"/>
              <a:t>Planarian</a:t>
            </a:r>
          </a:p>
        </p:txBody>
      </p:sp>
      <p:pic>
        <p:nvPicPr>
          <p:cNvPr id="223" name="plecoptera.perlidae.neoperla.dorsal.png" descr="plecoptera.perlidae.neoperla.dorsal.png"/>
          <p:cNvPicPr>
            <a:picLocks noChangeAspect="1"/>
          </p:cNvPicPr>
          <p:nvPr/>
        </p:nvPicPr>
        <p:blipFill>
          <a:blip r:embed="rId4"/>
          <a:stretch>
            <a:fillRect/>
          </a:stretch>
        </p:blipFill>
        <p:spPr>
          <a:xfrm rot="5400000">
            <a:off x="-138737" y="3224270"/>
            <a:ext cx="1897080" cy="1088187"/>
          </a:xfrm>
          <a:prstGeom prst="rect">
            <a:avLst/>
          </a:prstGeom>
          <a:ln w="12700">
            <a:miter lim="400000"/>
          </a:ln>
        </p:spPr>
      </p:pic>
      <p:pic>
        <p:nvPicPr>
          <p:cNvPr id="224" name="coleoptera.elmidae.dubiraphia.adult.dorsal.png" descr="coleoptera.elmidae.dubiraphia.adult.dorsal.png"/>
          <p:cNvPicPr>
            <a:picLocks noChangeAspect="1"/>
          </p:cNvPicPr>
          <p:nvPr/>
        </p:nvPicPr>
        <p:blipFill>
          <a:blip r:embed="rId5"/>
          <a:stretch>
            <a:fillRect/>
          </a:stretch>
        </p:blipFill>
        <p:spPr>
          <a:xfrm rot="5400000">
            <a:off x="1236634" y="2654179"/>
            <a:ext cx="1661868" cy="905525"/>
          </a:xfrm>
          <a:prstGeom prst="rect">
            <a:avLst/>
          </a:prstGeom>
          <a:ln w="12700">
            <a:miter lim="400000"/>
          </a:ln>
        </p:spPr>
      </p:pic>
      <p:pic>
        <p:nvPicPr>
          <p:cNvPr id="225" name="coleoptera.elmidae.stenelmis.larva.lateral.png" descr="coleoptera.elmidae.stenelmis.larva.lateral.png"/>
          <p:cNvPicPr>
            <a:picLocks noChangeAspect="1"/>
          </p:cNvPicPr>
          <p:nvPr/>
        </p:nvPicPr>
        <p:blipFill>
          <a:blip r:embed="rId6"/>
          <a:stretch>
            <a:fillRect/>
          </a:stretch>
        </p:blipFill>
        <p:spPr>
          <a:xfrm rot="5400000">
            <a:off x="1882734" y="4616437"/>
            <a:ext cx="1094817" cy="612742"/>
          </a:xfrm>
          <a:prstGeom prst="rect">
            <a:avLst/>
          </a:prstGeom>
          <a:ln w="12700">
            <a:miter lim="400000"/>
          </a:ln>
        </p:spPr>
      </p:pic>
      <p:pic>
        <p:nvPicPr>
          <p:cNvPr id="226" name="coleoptera.psephenidae.psephenus.adult.ventral[CLEAN]_10.png" descr="coleoptera.psephenidae.psephenus.adult.ventral[CLEAN]_10.png"/>
          <p:cNvPicPr>
            <a:picLocks noChangeAspect="1"/>
          </p:cNvPicPr>
          <p:nvPr/>
        </p:nvPicPr>
        <p:blipFill>
          <a:blip r:embed="rId7"/>
          <a:srcRect l="11458" t="12620" r="9694" b="12423"/>
          <a:stretch>
            <a:fillRect/>
          </a:stretch>
        </p:blipFill>
        <p:spPr>
          <a:xfrm rot="5400000">
            <a:off x="642881" y="7455401"/>
            <a:ext cx="1299971" cy="898447"/>
          </a:xfrm>
          <a:prstGeom prst="rect">
            <a:avLst/>
          </a:prstGeom>
          <a:ln w="12700">
            <a:miter lim="400000"/>
          </a:ln>
        </p:spPr>
      </p:pic>
      <p:pic>
        <p:nvPicPr>
          <p:cNvPr id="227" name="diptera.athericidae.atherix.dorsal.png" descr="diptera.athericidae.atherix.dorsal.png"/>
          <p:cNvPicPr>
            <a:picLocks noChangeAspect="1"/>
          </p:cNvPicPr>
          <p:nvPr/>
        </p:nvPicPr>
        <p:blipFill>
          <a:blip r:embed="rId8"/>
          <a:stretch>
            <a:fillRect/>
          </a:stretch>
        </p:blipFill>
        <p:spPr>
          <a:xfrm>
            <a:off x="1957413" y="5896128"/>
            <a:ext cx="2430000" cy="650250"/>
          </a:xfrm>
          <a:prstGeom prst="rect">
            <a:avLst/>
          </a:prstGeom>
          <a:ln w="12700">
            <a:miter lim="400000"/>
          </a:ln>
        </p:spPr>
      </p:pic>
      <p:pic>
        <p:nvPicPr>
          <p:cNvPr id="228" name="trichoptera.brachycentridae.brachycentrus.dorsalwithcase.png" descr="trichoptera.brachycentridae.brachycentrus.dorsalwithcase.png"/>
          <p:cNvPicPr>
            <a:picLocks noChangeAspect="1"/>
          </p:cNvPicPr>
          <p:nvPr/>
        </p:nvPicPr>
        <p:blipFill>
          <a:blip r:embed="rId9"/>
          <a:stretch>
            <a:fillRect/>
          </a:stretch>
        </p:blipFill>
        <p:spPr>
          <a:xfrm>
            <a:off x="180134" y="5340904"/>
            <a:ext cx="1383095" cy="985456"/>
          </a:xfrm>
          <a:prstGeom prst="rect">
            <a:avLst/>
          </a:prstGeom>
          <a:ln w="12700">
            <a:miter lim="400000"/>
          </a:ln>
        </p:spPr>
      </p:pic>
      <p:pic>
        <p:nvPicPr>
          <p:cNvPr id="229" name="neotaenioglossa.lithoglyphidae.somatogyrus.ventral.png" descr="neotaenioglossa.lithoglyphidae.somatogyrus.ventral.png"/>
          <p:cNvPicPr>
            <a:picLocks noChangeAspect="1"/>
          </p:cNvPicPr>
          <p:nvPr/>
        </p:nvPicPr>
        <p:blipFill>
          <a:blip r:embed="rId10"/>
          <a:stretch>
            <a:fillRect/>
          </a:stretch>
        </p:blipFill>
        <p:spPr>
          <a:xfrm rot="5400000">
            <a:off x="2568711" y="7176769"/>
            <a:ext cx="1120203" cy="905525"/>
          </a:xfrm>
          <a:prstGeom prst="rect">
            <a:avLst/>
          </a:prstGeom>
          <a:ln w="12700">
            <a:miter lim="400000"/>
          </a:ln>
        </p:spPr>
      </p:pic>
      <p:sp>
        <p:nvSpPr>
          <p:cNvPr id="230" name="Line"/>
          <p:cNvSpPr/>
          <p:nvPr/>
        </p:nvSpPr>
        <p:spPr>
          <a:xfrm flipV="1">
            <a:off x="4440840" y="1515168"/>
            <a:ext cx="1" cy="7776026"/>
          </a:xfrm>
          <a:prstGeom prst="line">
            <a:avLst/>
          </a:prstGeom>
          <a:ln w="25400">
            <a:solidFill>
              <a:srgbClr val="80808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1" name="Line"/>
          <p:cNvSpPr/>
          <p:nvPr/>
        </p:nvSpPr>
        <p:spPr>
          <a:xfrm flipV="1">
            <a:off x="8736122" y="1515168"/>
            <a:ext cx="1" cy="7776026"/>
          </a:xfrm>
          <a:prstGeom prst="line">
            <a:avLst/>
          </a:prstGeom>
          <a:ln w="25400">
            <a:solidFill>
              <a:srgbClr val="80808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232" name="odonata.calopterygidae.calopteryx.dorsal.png" descr="odonata.calopterygidae.calopteryx.dorsal.png"/>
          <p:cNvPicPr>
            <a:picLocks noChangeAspect="1"/>
          </p:cNvPicPr>
          <p:nvPr/>
        </p:nvPicPr>
        <p:blipFill>
          <a:blip r:embed="rId11"/>
          <a:stretch>
            <a:fillRect/>
          </a:stretch>
        </p:blipFill>
        <p:spPr>
          <a:xfrm rot="5400000">
            <a:off x="5540275" y="4484731"/>
            <a:ext cx="1613863" cy="1257468"/>
          </a:xfrm>
          <a:prstGeom prst="rect">
            <a:avLst/>
          </a:prstGeom>
          <a:ln w="12700">
            <a:miter lim="400000"/>
          </a:ln>
        </p:spPr>
      </p:pic>
      <p:pic>
        <p:nvPicPr>
          <p:cNvPr id="233" name="odonata.cordulegastridae.cordulegaster.dorsal.png" descr="odonata.cordulegastridae.cordulegaster.dorsal.png"/>
          <p:cNvPicPr>
            <a:picLocks noChangeAspect="1"/>
          </p:cNvPicPr>
          <p:nvPr/>
        </p:nvPicPr>
        <p:blipFill>
          <a:blip r:embed="rId12"/>
          <a:stretch>
            <a:fillRect/>
          </a:stretch>
        </p:blipFill>
        <p:spPr>
          <a:xfrm rot="5400000">
            <a:off x="4431601" y="2862268"/>
            <a:ext cx="1593223" cy="1146235"/>
          </a:xfrm>
          <a:prstGeom prst="rect">
            <a:avLst/>
          </a:prstGeom>
          <a:ln w="12700">
            <a:miter lim="400000"/>
          </a:ln>
        </p:spPr>
      </p:pic>
      <p:pic>
        <p:nvPicPr>
          <p:cNvPr id="234" name="decapoda.cambaridae.dorsal.light[CLEAN]_10.png" descr="decapoda.cambaridae.dorsal.light[CLEAN]_10.png"/>
          <p:cNvPicPr>
            <a:picLocks noChangeAspect="1"/>
          </p:cNvPicPr>
          <p:nvPr/>
        </p:nvPicPr>
        <p:blipFill>
          <a:blip r:embed="rId13"/>
          <a:stretch>
            <a:fillRect/>
          </a:stretch>
        </p:blipFill>
        <p:spPr>
          <a:xfrm>
            <a:off x="6967439" y="5402648"/>
            <a:ext cx="1663030" cy="980304"/>
          </a:xfrm>
          <a:prstGeom prst="rect">
            <a:avLst/>
          </a:prstGeom>
          <a:ln w="12700">
            <a:miter lim="400000"/>
          </a:ln>
        </p:spPr>
      </p:pic>
      <p:pic>
        <p:nvPicPr>
          <p:cNvPr id="235" name="diptera.tipulidae.tipula.lateral.png" descr="diptera.tipulidae.tipula.lateral.png"/>
          <p:cNvPicPr>
            <a:picLocks noChangeAspect="1"/>
          </p:cNvPicPr>
          <p:nvPr/>
        </p:nvPicPr>
        <p:blipFill>
          <a:blip r:embed="rId14"/>
          <a:stretch>
            <a:fillRect/>
          </a:stretch>
        </p:blipFill>
        <p:spPr>
          <a:xfrm rot="5400000">
            <a:off x="5475066" y="3042848"/>
            <a:ext cx="1638230" cy="313236"/>
          </a:xfrm>
          <a:prstGeom prst="rect">
            <a:avLst/>
          </a:prstGeom>
          <a:ln w="12700">
            <a:miter lim="400000"/>
          </a:ln>
        </p:spPr>
      </p:pic>
      <p:pic>
        <p:nvPicPr>
          <p:cNvPr id="236" name="trichoptera.hydropsychidae.cheumatopsyche.lateral.png" descr="trichoptera.hydropsychidae.cheumatopsyche.lateral.png"/>
          <p:cNvPicPr>
            <a:picLocks noChangeAspect="1"/>
          </p:cNvPicPr>
          <p:nvPr/>
        </p:nvPicPr>
        <p:blipFill>
          <a:blip r:embed="rId15"/>
          <a:stretch>
            <a:fillRect/>
          </a:stretch>
        </p:blipFill>
        <p:spPr>
          <a:xfrm rot="1277087">
            <a:off x="4880503" y="6882621"/>
            <a:ext cx="1646764" cy="1173025"/>
          </a:xfrm>
          <a:prstGeom prst="rect">
            <a:avLst/>
          </a:prstGeom>
          <a:ln w="12700">
            <a:miter lim="400000"/>
          </a:ln>
        </p:spPr>
      </p:pic>
      <p:pic>
        <p:nvPicPr>
          <p:cNvPr id="237" name="unionoida.unionidae.elliptio.dorsal.png" descr="unionoida.unionidae.elliptio.dorsal.png"/>
          <p:cNvPicPr>
            <a:picLocks noChangeAspect="1"/>
          </p:cNvPicPr>
          <p:nvPr/>
        </p:nvPicPr>
        <p:blipFill>
          <a:blip r:embed="rId16"/>
          <a:stretch>
            <a:fillRect/>
          </a:stretch>
        </p:blipFill>
        <p:spPr>
          <a:xfrm>
            <a:off x="4579581" y="5105929"/>
            <a:ext cx="1221064" cy="1204104"/>
          </a:xfrm>
          <a:prstGeom prst="rect">
            <a:avLst/>
          </a:prstGeom>
          <a:ln w="12700">
            <a:miter lim="400000"/>
          </a:ln>
        </p:spPr>
      </p:pic>
      <p:pic>
        <p:nvPicPr>
          <p:cNvPr id="238" name="megaloptera.corydalidae.nigronia.dorsal2.png" descr="megaloptera.corydalidae.nigronia.dorsal2.png"/>
          <p:cNvPicPr>
            <a:picLocks noChangeAspect="1"/>
          </p:cNvPicPr>
          <p:nvPr/>
        </p:nvPicPr>
        <p:blipFill>
          <a:blip r:embed="rId17"/>
          <a:stretch>
            <a:fillRect/>
          </a:stretch>
        </p:blipFill>
        <p:spPr>
          <a:xfrm rot="5400000">
            <a:off x="7109255" y="7173362"/>
            <a:ext cx="1671519" cy="666751"/>
          </a:xfrm>
          <a:prstGeom prst="rect">
            <a:avLst/>
          </a:prstGeom>
          <a:ln w="12700">
            <a:miter lim="400000"/>
          </a:ln>
        </p:spPr>
      </p:pic>
      <p:pic>
        <p:nvPicPr>
          <p:cNvPr id="239" name="megaloptera.sialidae.sialis.dorsal[CLEAN]_10 copy.png" descr="megaloptera.sialidae.sialis.dorsal[CLEAN]_10 copy.png"/>
          <p:cNvPicPr>
            <a:picLocks noChangeAspect="1"/>
          </p:cNvPicPr>
          <p:nvPr/>
        </p:nvPicPr>
        <p:blipFill>
          <a:blip r:embed="rId18"/>
          <a:stretch>
            <a:fillRect/>
          </a:stretch>
        </p:blipFill>
        <p:spPr>
          <a:xfrm rot="5400000">
            <a:off x="6350649" y="7132544"/>
            <a:ext cx="1712146" cy="748388"/>
          </a:xfrm>
          <a:prstGeom prst="rect">
            <a:avLst/>
          </a:prstGeom>
          <a:ln w="12700">
            <a:miter lim="400000"/>
          </a:ln>
        </p:spPr>
      </p:pic>
      <p:pic>
        <p:nvPicPr>
          <p:cNvPr id="240" name="amphipoda.gammaridae.gammarus.lateral.dark.png" descr="amphipoda.gammaridae.gammarus.lateral.dark.png"/>
          <p:cNvPicPr>
            <a:picLocks noChangeAspect="1"/>
          </p:cNvPicPr>
          <p:nvPr/>
        </p:nvPicPr>
        <p:blipFill>
          <a:blip r:embed="rId19"/>
          <a:stretch>
            <a:fillRect/>
          </a:stretch>
        </p:blipFill>
        <p:spPr>
          <a:xfrm>
            <a:off x="7179946" y="4303343"/>
            <a:ext cx="1424395" cy="833822"/>
          </a:xfrm>
          <a:prstGeom prst="rect">
            <a:avLst/>
          </a:prstGeom>
          <a:ln w="12700">
            <a:miter lim="400000"/>
          </a:ln>
        </p:spPr>
      </p:pic>
      <p:pic>
        <p:nvPicPr>
          <p:cNvPr id="241" name="isopoda.asellidae.dorsal copy.png" descr="isopoda.asellidae.dorsal copy.png"/>
          <p:cNvPicPr>
            <a:picLocks noChangeAspect="1"/>
          </p:cNvPicPr>
          <p:nvPr/>
        </p:nvPicPr>
        <p:blipFill>
          <a:blip r:embed="rId20"/>
          <a:stretch>
            <a:fillRect/>
          </a:stretch>
        </p:blipFill>
        <p:spPr>
          <a:xfrm>
            <a:off x="6848246" y="2499074"/>
            <a:ext cx="1844468" cy="1065694"/>
          </a:xfrm>
          <a:prstGeom prst="rect">
            <a:avLst/>
          </a:prstGeom>
          <a:ln w="12700">
            <a:miter lim="400000"/>
          </a:ln>
        </p:spPr>
      </p:pic>
      <p:pic>
        <p:nvPicPr>
          <p:cNvPr id="242" name="diptera.chironomidae.chironomus.lateral.png" descr="diptera.chironomidae.chironomus.lateral.png"/>
          <p:cNvPicPr>
            <a:picLocks noChangeAspect="1"/>
          </p:cNvPicPr>
          <p:nvPr/>
        </p:nvPicPr>
        <p:blipFill>
          <a:blip r:embed="rId21"/>
          <a:stretch>
            <a:fillRect/>
          </a:stretch>
        </p:blipFill>
        <p:spPr>
          <a:xfrm>
            <a:off x="8909342" y="2780553"/>
            <a:ext cx="2253585" cy="688672"/>
          </a:xfrm>
          <a:prstGeom prst="rect">
            <a:avLst/>
          </a:prstGeom>
          <a:ln w="12700">
            <a:miter lim="400000"/>
          </a:ln>
        </p:spPr>
      </p:pic>
      <p:pic>
        <p:nvPicPr>
          <p:cNvPr id="243" name="diptera.simuliidae.prosimulium.dorsal[CLEAN]_10.png" descr="diptera.simuliidae.prosimulium.dorsal[CLEAN]_10.png"/>
          <p:cNvPicPr>
            <a:picLocks noChangeAspect="1"/>
          </p:cNvPicPr>
          <p:nvPr/>
        </p:nvPicPr>
        <p:blipFill>
          <a:blip r:embed="rId22"/>
          <a:stretch>
            <a:fillRect/>
          </a:stretch>
        </p:blipFill>
        <p:spPr>
          <a:xfrm rot="6537743">
            <a:off x="10754018" y="3284684"/>
            <a:ext cx="2933143" cy="1120822"/>
          </a:xfrm>
          <a:prstGeom prst="rect">
            <a:avLst/>
          </a:prstGeom>
          <a:ln w="12700">
            <a:miter lim="400000"/>
          </a:ln>
        </p:spPr>
      </p:pic>
      <p:pic>
        <p:nvPicPr>
          <p:cNvPr id="244" name="rhynchobdellida.glossiphoniidae.placobdella.dorsal.png" descr="rhynchobdellida.glossiphoniidae.placobdella.dorsal.png"/>
          <p:cNvPicPr>
            <a:picLocks noChangeAspect="1"/>
          </p:cNvPicPr>
          <p:nvPr/>
        </p:nvPicPr>
        <p:blipFill>
          <a:blip r:embed="rId23"/>
          <a:stretch>
            <a:fillRect/>
          </a:stretch>
        </p:blipFill>
        <p:spPr>
          <a:xfrm>
            <a:off x="9153271" y="4018581"/>
            <a:ext cx="1925570" cy="1198133"/>
          </a:xfrm>
          <a:prstGeom prst="rect">
            <a:avLst/>
          </a:prstGeom>
          <a:ln w="12700">
            <a:miter lim="400000"/>
          </a:ln>
        </p:spPr>
      </p:pic>
      <p:sp>
        <p:nvSpPr>
          <p:cNvPr id="245" name="TextBox 31"/>
          <p:cNvSpPr txBox="1"/>
          <p:nvPr/>
        </p:nvSpPr>
        <p:spPr>
          <a:xfrm>
            <a:off x="247860" y="6414871"/>
            <a:ext cx="1353553"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defTabSz="914400">
              <a:defRPr sz="1000" b="0">
                <a:latin typeface="Helvetica"/>
                <a:ea typeface="Helvetica"/>
                <a:cs typeface="Helvetica"/>
                <a:sym typeface="Helvetica"/>
              </a:defRPr>
            </a:pPr>
            <a:r>
              <a:t>Caddisfly Larva</a:t>
            </a:r>
            <a:br/>
            <a:r>
              <a:t>(non-Hydropsychidae)</a:t>
            </a:r>
          </a:p>
        </p:txBody>
      </p:sp>
      <p:sp>
        <p:nvSpPr>
          <p:cNvPr id="246" name="TextBox 25"/>
          <p:cNvSpPr txBox="1"/>
          <p:nvPr/>
        </p:nvSpPr>
        <p:spPr>
          <a:xfrm>
            <a:off x="1795929" y="5509091"/>
            <a:ext cx="1181780"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914400">
              <a:defRPr sz="1000" b="0">
                <a:latin typeface="Helvetica"/>
                <a:ea typeface="Helvetica"/>
                <a:cs typeface="Helvetica"/>
                <a:sym typeface="Helvetica"/>
              </a:defRPr>
            </a:lvl1pPr>
          </a:lstStyle>
          <a:p>
            <a:r>
              <a:t>Riffle Beetle (larva)</a:t>
            </a:r>
          </a:p>
        </p:txBody>
      </p:sp>
      <p:pic>
        <p:nvPicPr>
          <p:cNvPr id="52" name="Picture 28" descr="C:\Users\tmuenz\Desktop\macro.org\Images.Macros\25 percent\heterobranchia.physidae.physa.ventral copy.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124607">
            <a:off x="10708827" y="5859335"/>
            <a:ext cx="1411863" cy="90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 descr="Naididae (naidid worm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990544" y="5870181"/>
            <a:ext cx="1201613" cy="12016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anariidae (flatworm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948999" y="7816724"/>
            <a:ext cx="1676759" cy="11178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What makes identification difficult?"/>
          <p:cNvSpPr txBox="1"/>
          <p:nvPr/>
        </p:nvSpPr>
        <p:spPr>
          <a:xfrm>
            <a:off x="499996" y="3661443"/>
            <a:ext cx="12004808" cy="2430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6000" b="0">
                <a:latin typeface="Helvetica"/>
                <a:ea typeface="Helvetica"/>
                <a:cs typeface="Helvetica"/>
                <a:sym typeface="Helvetica"/>
              </a:defRPr>
            </a:lvl1pPr>
          </a:lstStyle>
          <a:p>
            <a:r>
              <a:t>What makes identification difficult?</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chemeClr val="tx1"/>
          </a:solid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dirty="0">
            <a:ln>
              <a:noFill/>
            </a:ln>
            <a:solidFill>
              <a:srgbClr val="FFFFFF"/>
            </a:solidFill>
            <a:effectLst/>
            <a:uFillTx/>
            <a:latin typeface="+mn-lt"/>
            <a:ea typeface="+mn-ea"/>
            <a:cs typeface="+mn-cs"/>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500</TotalTime>
  <Words>7685</Words>
  <Application>Microsoft Macintosh PowerPoint</Application>
  <PresentationFormat>Custom</PresentationFormat>
  <Paragraphs>832</Paragraphs>
  <Slides>71</Slides>
  <Notes>69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Arial</vt:lpstr>
      <vt:lpstr>Century Gothic</vt:lpstr>
      <vt:lpstr>Gill Sans MT</vt:lpstr>
      <vt:lpstr>Helvetica</vt:lpstr>
      <vt:lpstr>Helvetica Light</vt:lpstr>
      <vt:lpstr>Helvetica Neue</vt:lpstr>
      <vt:lpstr>Helvetica Neue Light</vt:lpstr>
      <vt:lpstr>Helvetica Neue Medium</vt:lpstr>
      <vt:lpstr>Helvetica Neue Thin</vt:lpstr>
      <vt:lpstr>Times</vt:lpstr>
      <vt:lpstr>White</vt:lpstr>
      <vt:lpstr>Identifying Aquatic Macroinvertebrates [Volunteer Level]</vt:lpstr>
      <vt:lpstr>PowerPoint Presentation</vt:lpstr>
      <vt:lpstr>PowerPoint Presentation</vt:lpstr>
      <vt:lpstr>PowerPoint Presentation</vt:lpstr>
      <vt:lpstr>PowerPoint Presentation</vt:lpstr>
      <vt:lpstr>PowerPoint Presentation</vt:lpstr>
      <vt:lpstr>PowerPoint Presentation</vt:lpstr>
      <vt:lpstr>Benthic Freshwater Sensitivities</vt:lpstr>
      <vt:lpstr>PowerPoint Presentation</vt:lpstr>
      <vt:lpstr>PowerPoint Presentation</vt:lpstr>
      <vt:lpstr>PowerPoint Presentation</vt:lpstr>
      <vt:lpstr>PowerPoint Presentation</vt:lpstr>
      <vt:lpstr>Tips for diving into ID</vt:lpstr>
      <vt:lpstr>Tips for diving into ID cont’d</vt:lpstr>
      <vt:lpstr>PowerPoint Presentation</vt:lpstr>
      <vt:lpstr>Tips for diving into ID</vt:lpstr>
      <vt:lpstr>Tips for diving into ID</vt:lpstr>
      <vt:lpstr>Tips for diving into ID</vt:lpstr>
      <vt:lpstr>Tips for diving into ID</vt:lpstr>
      <vt:lpstr>Working with a live insect</vt:lpstr>
      <vt:lpstr>The Insect</vt:lpstr>
      <vt:lpstr>PowerPoint Presentation</vt:lpstr>
      <vt:lpstr>PowerPoint Presentation</vt:lpstr>
      <vt:lpstr>Commonly Misidentified Taxa</vt:lpstr>
      <vt:lpstr>Group 1 Taxa:  Pollution Sensitive!     </vt:lpstr>
      <vt:lpstr>Stonefly Nymph | Plecoptera</vt:lpstr>
      <vt:lpstr>PowerPoint Presentation</vt:lpstr>
      <vt:lpstr>Mayfly Nymph | Ephemeroptera</vt:lpstr>
      <vt:lpstr>PowerPoint Presentation</vt:lpstr>
      <vt:lpstr>Stoneflies vs. Mayflies</vt:lpstr>
      <vt:lpstr>Water Penny Larva | Coleoptera</vt:lpstr>
      <vt:lpstr>Gilled Snail | Gastropoda</vt:lpstr>
      <vt:lpstr>Caddisfly Larva | Trichoptera</vt:lpstr>
      <vt:lpstr>PowerPoint Presentation</vt:lpstr>
      <vt:lpstr>Riffle Beetle | Coleoptera</vt:lpstr>
      <vt:lpstr>PowerPoint Presentation</vt:lpstr>
      <vt:lpstr>PowerPoint Presentation</vt:lpstr>
      <vt:lpstr>Watersnipe Fly Larva | Diptera</vt:lpstr>
      <vt:lpstr>Group 2 Taxa:  Somewhat Sensitive!</vt:lpstr>
      <vt:lpstr>Crane Fly Larva | Diptera</vt:lpstr>
      <vt:lpstr>PowerPoint Presentation</vt:lpstr>
      <vt:lpstr>PowerPoint Presentation</vt:lpstr>
      <vt:lpstr>Clams &amp; Mussels</vt:lpstr>
      <vt:lpstr>Dragonfly Larva | Odonata</vt:lpstr>
      <vt:lpstr>Damselfly Larva | Odonata</vt:lpstr>
      <vt:lpstr>PowerPoint Presentation</vt:lpstr>
      <vt:lpstr>Dragonfly vs. Damselfly </vt:lpstr>
      <vt:lpstr>Dragonfly vs. Damselfly </vt:lpstr>
      <vt:lpstr>Netspinning Caddisfly | Trichoptera</vt:lpstr>
      <vt:lpstr>PowerPoint Presentation</vt:lpstr>
      <vt:lpstr>Comparing Caddisflies</vt:lpstr>
      <vt:lpstr>Dobsonfly &amp; Fishfly Larva | Megaloptera</vt:lpstr>
      <vt:lpstr>Alderfly Larva | Megaloptera</vt:lpstr>
      <vt:lpstr>PowerPoint Presentation</vt:lpstr>
      <vt:lpstr>Dobsonfly/Fishfly vs. Alderfly</vt:lpstr>
      <vt:lpstr>Dobsonfly/Fishfly vs. Alderfly</vt:lpstr>
      <vt:lpstr>Crayfish | Decapoda</vt:lpstr>
      <vt:lpstr>Scud | Amphipod</vt:lpstr>
      <vt:lpstr>Aquatic Sowbug | Isopoda</vt:lpstr>
      <vt:lpstr>Scud vs. Sowbug</vt:lpstr>
      <vt:lpstr>Group 3 Taxa:  Pollution Tolerant </vt:lpstr>
      <vt:lpstr>Midge Fly Larva | Diptera</vt:lpstr>
      <vt:lpstr>Black Fly Larva | Diptera</vt:lpstr>
      <vt:lpstr>Midge Fly vs. Black Fly</vt:lpstr>
      <vt:lpstr>Midge Fly vs. Black Fly</vt:lpstr>
      <vt:lpstr>Leech | Annelida</vt:lpstr>
      <vt:lpstr>Planaria | Platyhelminthes</vt:lpstr>
      <vt:lpstr>Aquatic Worm | Annelida</vt:lpstr>
      <vt:lpstr>Lunged Snails | Gastropoda</vt:lpstr>
      <vt:lpstr>Gilled vs. Lunged Snails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Aquatic Macroinvertebrates [Volunteer Level]</dc:title>
  <dc:creator>Tara K. Muenz</dc:creator>
  <cp:lastModifiedBy>Alice Fang</cp:lastModifiedBy>
  <cp:revision>52</cp:revision>
  <dcterms:modified xsi:type="dcterms:W3CDTF">2019-11-18T15:11:25Z</dcterms:modified>
</cp:coreProperties>
</file>